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sldIdLst>
    <p:sldId id="256" r:id="rId3"/>
    <p:sldId id="259" r:id="rId4"/>
    <p:sldId id="261" r:id="rId5"/>
    <p:sldId id="260" r:id="rId6"/>
    <p:sldId id="267" r:id="rId7"/>
    <p:sldId id="262" r:id="rId8"/>
    <p:sldId id="263" r:id="rId9"/>
    <p:sldId id="264" r:id="rId10"/>
    <p:sldId id="265" r:id="rId11"/>
    <p:sldId id="266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29"/>
    <p:restoredTop sz="94626"/>
  </p:normalViewPr>
  <p:slideViewPr>
    <p:cSldViewPr snapToGrid="0" snapToObjects="1">
      <p:cViewPr>
        <p:scale>
          <a:sx n="136" d="100"/>
          <a:sy n="136" d="100"/>
        </p:scale>
        <p:origin x="2000" y="1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0442B6-CCF7-624E-AF19-93082F75C02F}" type="doc">
      <dgm:prSet loTypeId="urn:microsoft.com/office/officeart/2005/8/layout/list1" loCatId="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3982198-C516-F143-B728-63C855F5FCD4}">
      <dgm:prSet phldrT="[Text]"/>
      <dgm:spPr>
        <a:gradFill rotWithShape="0">
          <a:gsLst>
            <a:gs pos="0">
              <a:schemeClr val="accent1">
                <a:hueOff val="0"/>
                <a:satOff val="0"/>
                <a:satMod val="105000"/>
                <a:tint val="67000"/>
                <a:alpha val="34000"/>
                <a:lumMod val="82000"/>
                <a:lumOff val="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</a:gradFill>
      </dgm:spPr>
      <dgm:t>
        <a:bodyPr/>
        <a:lstStyle/>
        <a:p>
          <a:r>
            <a:rPr lang="en-US" dirty="0" smtClean="0"/>
            <a:t>1) Initial quality check of all spectra</a:t>
          </a:r>
          <a:endParaRPr lang="en-US" dirty="0"/>
        </a:p>
      </dgm:t>
    </dgm:pt>
    <dgm:pt modelId="{F65C36E3-C408-9148-8B94-E0A7FD361D19}" type="parTrans" cxnId="{35C894EC-A2B6-5D48-BCC6-A32A1F248E1A}">
      <dgm:prSet/>
      <dgm:spPr/>
      <dgm:t>
        <a:bodyPr/>
        <a:lstStyle/>
        <a:p>
          <a:endParaRPr lang="en-US"/>
        </a:p>
      </dgm:t>
    </dgm:pt>
    <dgm:pt modelId="{9CFF1EDD-506C-1747-B54B-42F095FB9C19}" type="sibTrans" cxnId="{35C894EC-A2B6-5D48-BCC6-A32A1F248E1A}">
      <dgm:prSet/>
      <dgm:spPr/>
      <dgm:t>
        <a:bodyPr/>
        <a:lstStyle/>
        <a:p>
          <a:endParaRPr lang="en-US"/>
        </a:p>
      </dgm:t>
    </dgm:pt>
    <dgm:pt modelId="{A6626B26-52DF-2942-B1D6-0AF99CDF1E3B}">
      <dgm:prSet phldrT="[Text]"/>
      <dgm:spPr>
        <a:gradFill rotWithShape="0">
          <a:gsLst>
            <a:gs pos="0">
              <a:schemeClr val="accent1">
                <a:hueOff val="0"/>
                <a:satOff val="0"/>
                <a:satMod val="105000"/>
                <a:tint val="67000"/>
                <a:alpha val="34000"/>
                <a:lumMod val="82000"/>
                <a:lumOff val="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</a:gradFill>
      </dgm:spPr>
      <dgm:t>
        <a:bodyPr/>
        <a:lstStyle/>
        <a:p>
          <a:r>
            <a:rPr lang="en-US" dirty="0" smtClean="0"/>
            <a:t>2) Initial spectral database</a:t>
          </a:r>
          <a:endParaRPr lang="en-US" dirty="0"/>
        </a:p>
      </dgm:t>
    </dgm:pt>
    <dgm:pt modelId="{D9466256-8D67-954F-A326-92AF2244E230}" type="parTrans" cxnId="{4EB16C1F-A514-F241-ADC9-9FFA75BB91B9}">
      <dgm:prSet/>
      <dgm:spPr/>
      <dgm:t>
        <a:bodyPr/>
        <a:lstStyle/>
        <a:p>
          <a:endParaRPr lang="en-US"/>
        </a:p>
      </dgm:t>
    </dgm:pt>
    <dgm:pt modelId="{D17BEDA4-8195-9042-9ED6-B8571B643D05}" type="sibTrans" cxnId="{4EB16C1F-A514-F241-ADC9-9FFA75BB91B9}">
      <dgm:prSet/>
      <dgm:spPr/>
      <dgm:t>
        <a:bodyPr/>
        <a:lstStyle/>
        <a:p>
          <a:endParaRPr lang="en-US"/>
        </a:p>
      </dgm:t>
    </dgm:pt>
    <dgm:pt modelId="{DC1D2C12-2279-9247-8372-18B47B87AFEB}">
      <dgm:prSet phldrT="[Text]"/>
      <dgm:spPr>
        <a:gradFill rotWithShape="0">
          <a:gsLst>
            <a:gs pos="0">
              <a:schemeClr val="accent1">
                <a:hueOff val="0"/>
                <a:satOff val="0"/>
                <a:satMod val="105000"/>
                <a:tint val="67000"/>
                <a:alpha val="34000"/>
                <a:lumMod val="82000"/>
                <a:lumOff val="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</a:gradFill>
      </dgm:spPr>
      <dgm:t>
        <a:bodyPr/>
        <a:lstStyle/>
        <a:p>
          <a:r>
            <a:rPr lang="en-US" dirty="0" smtClean="0"/>
            <a:t>3)</a:t>
          </a:r>
          <a:r>
            <a:rPr lang="en-US" baseline="0" dirty="0" smtClean="0"/>
            <a:t> Prepare h</a:t>
          </a:r>
          <a:r>
            <a:rPr lang="en-US" dirty="0" smtClean="0"/>
            <a:t>ouse </a:t>
          </a:r>
          <a:r>
            <a:rPr lang="en-US" baseline="0" dirty="0" smtClean="0"/>
            <a:t>and external station data (weather data)</a:t>
          </a:r>
          <a:endParaRPr lang="en-US" dirty="0"/>
        </a:p>
      </dgm:t>
    </dgm:pt>
    <dgm:pt modelId="{0758E3D9-DC8D-C448-9F0D-79071F13F773}" type="parTrans" cxnId="{6B863E3B-A00D-DD49-85E2-A8330155D1E9}">
      <dgm:prSet/>
      <dgm:spPr/>
      <dgm:t>
        <a:bodyPr/>
        <a:lstStyle/>
        <a:p>
          <a:endParaRPr lang="en-US"/>
        </a:p>
      </dgm:t>
    </dgm:pt>
    <dgm:pt modelId="{F64473E2-704C-9543-BB36-717ECB928CE8}" type="sibTrans" cxnId="{6B863E3B-A00D-DD49-85E2-A8330155D1E9}">
      <dgm:prSet/>
      <dgm:spPr/>
      <dgm:t>
        <a:bodyPr/>
        <a:lstStyle/>
        <a:p>
          <a:endParaRPr lang="en-US"/>
        </a:p>
      </dgm:t>
    </dgm:pt>
    <dgm:pt modelId="{6321EC42-F29A-0347-A211-CAB9B54CF1DC}">
      <dgm:prSet/>
      <dgm:spPr>
        <a:gradFill rotWithShape="0">
          <a:gsLst>
            <a:gs pos="0">
              <a:schemeClr val="accent1">
                <a:hueOff val="0"/>
                <a:satOff val="0"/>
                <a:satMod val="105000"/>
                <a:tint val="67000"/>
                <a:alpha val="34000"/>
                <a:lumMod val="82000"/>
                <a:lumOff val="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</a:gradFill>
      </dgm:spPr>
      <dgm:t>
        <a:bodyPr/>
        <a:lstStyle/>
        <a:p>
          <a:r>
            <a:rPr lang="en-US" dirty="0" smtClean="0"/>
            <a:t>4) Append initial</a:t>
          </a:r>
          <a:r>
            <a:rPr lang="en-US" baseline="0" dirty="0" smtClean="0"/>
            <a:t> spectral data base with weather data  </a:t>
          </a:r>
          <a:r>
            <a:rPr lang="en-US" dirty="0" smtClean="0"/>
            <a:t> </a:t>
          </a:r>
          <a:endParaRPr lang="en-US" dirty="0"/>
        </a:p>
      </dgm:t>
    </dgm:pt>
    <dgm:pt modelId="{BE22D186-7D22-2A46-A5E1-6BC8B28298BC}" type="parTrans" cxnId="{4B97A20E-434D-2E47-B254-411A3B653EC0}">
      <dgm:prSet/>
      <dgm:spPr/>
      <dgm:t>
        <a:bodyPr/>
        <a:lstStyle/>
        <a:p>
          <a:endParaRPr lang="en-US"/>
        </a:p>
      </dgm:t>
    </dgm:pt>
    <dgm:pt modelId="{80C55F9B-EEC4-AE4D-988E-FF5F6D35A53C}" type="sibTrans" cxnId="{4B97A20E-434D-2E47-B254-411A3B653EC0}">
      <dgm:prSet/>
      <dgm:spPr/>
      <dgm:t>
        <a:bodyPr/>
        <a:lstStyle/>
        <a:p>
          <a:endParaRPr lang="en-US"/>
        </a:p>
      </dgm:t>
    </dgm:pt>
    <dgm:pt modelId="{C8C50300-A8C6-1746-BDA6-9F26C91387F8}">
      <dgm:prSet/>
      <dgm:spPr>
        <a:gradFill rotWithShape="0">
          <a:gsLst>
            <a:gs pos="0">
              <a:schemeClr val="accent1">
                <a:hueOff val="0"/>
                <a:satOff val="0"/>
                <a:satMod val="105000"/>
                <a:tint val="67000"/>
                <a:alpha val="34000"/>
                <a:lumMod val="82000"/>
                <a:lumOff val="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</a:gradFill>
      </dgm:spPr>
      <dgm:t>
        <a:bodyPr/>
        <a:lstStyle/>
        <a:p>
          <a:r>
            <a:rPr lang="en-US" dirty="0" smtClean="0"/>
            <a:t>5) ZPTW Profiles (WACCM, NCEP, ERA-Interim)</a:t>
          </a:r>
          <a:endParaRPr lang="en-US" dirty="0"/>
        </a:p>
      </dgm:t>
    </dgm:pt>
    <dgm:pt modelId="{D3CA6886-C9C9-FC43-A610-9B5789149132}" type="parTrans" cxnId="{F908F70A-4CEE-DB46-B90A-78FAB380A981}">
      <dgm:prSet/>
      <dgm:spPr/>
      <dgm:t>
        <a:bodyPr/>
        <a:lstStyle/>
        <a:p>
          <a:endParaRPr lang="en-US"/>
        </a:p>
      </dgm:t>
    </dgm:pt>
    <dgm:pt modelId="{C1C60A57-491E-C142-84AB-29419CB2E0AE}" type="sibTrans" cxnId="{F908F70A-4CEE-DB46-B90A-78FAB380A981}">
      <dgm:prSet/>
      <dgm:spPr/>
      <dgm:t>
        <a:bodyPr/>
        <a:lstStyle/>
        <a:p>
          <a:endParaRPr lang="en-US"/>
        </a:p>
      </dgm:t>
    </dgm:pt>
    <dgm:pt modelId="{C5E42478-536A-524F-AD46-9AE33B525584}">
      <dgm:prSet/>
      <dgm:spPr>
        <a:gradFill rotWithShape="0">
          <a:gsLst>
            <a:gs pos="0">
              <a:schemeClr val="accent1">
                <a:hueOff val="0"/>
                <a:satOff val="0"/>
                <a:satMod val="105000"/>
                <a:tint val="67000"/>
                <a:alpha val="34000"/>
                <a:lumMod val="82000"/>
                <a:lumOff val="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</a:gradFill>
      </dgm:spPr>
      <dgm:t>
        <a:bodyPr/>
        <a:lstStyle/>
        <a:p>
          <a:r>
            <a:rPr lang="en-US" dirty="0" smtClean="0"/>
            <a:t>6) </a:t>
          </a:r>
          <a:r>
            <a:rPr lang="en-US" dirty="0" smtClean="0">
              <a:solidFill>
                <a:prstClr val="black"/>
              </a:solidFill>
            </a:rPr>
            <a:t>Extract relevant spectral lines from </a:t>
          </a:r>
          <a:r>
            <a:rPr lang="en-US" dirty="0" smtClean="0">
              <a:solidFill>
                <a:prstClr val="black"/>
              </a:solidFill>
            </a:rPr>
            <a:t>HITRAN/ATM</a:t>
          </a:r>
          <a:endParaRPr lang="en-US" dirty="0"/>
        </a:p>
      </dgm:t>
    </dgm:pt>
    <dgm:pt modelId="{83C6C9CF-D63E-B64D-AF75-177F541ABC8C}" type="parTrans" cxnId="{547F7E21-91F4-CB4F-9132-8EEA431A0F7F}">
      <dgm:prSet/>
      <dgm:spPr/>
      <dgm:t>
        <a:bodyPr/>
        <a:lstStyle/>
        <a:p>
          <a:endParaRPr lang="en-US"/>
        </a:p>
      </dgm:t>
    </dgm:pt>
    <dgm:pt modelId="{CF136622-3180-3D4B-8B76-18792CA6A905}" type="sibTrans" cxnId="{547F7E21-91F4-CB4F-9132-8EEA431A0F7F}">
      <dgm:prSet/>
      <dgm:spPr/>
      <dgm:t>
        <a:bodyPr/>
        <a:lstStyle/>
        <a:p>
          <a:endParaRPr lang="en-US"/>
        </a:p>
      </dgm:t>
    </dgm:pt>
    <dgm:pt modelId="{872A13A9-5BDD-2843-89A1-E2EAB993C032}" type="pres">
      <dgm:prSet presAssocID="{A60442B6-CCF7-624E-AF19-93082F75C02F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3B95C62-88E0-C84B-A1C1-6B79323D0DC1}" type="pres">
      <dgm:prSet presAssocID="{B3982198-C516-F143-B728-63C855F5FCD4}" presName="parentLin" presStyleCnt="0"/>
      <dgm:spPr/>
    </dgm:pt>
    <dgm:pt modelId="{5D78378C-D99B-4245-8D29-F3B124B64D1C}" type="pres">
      <dgm:prSet presAssocID="{B3982198-C516-F143-B728-63C855F5FCD4}" presName="parentLeftMargin" presStyleLbl="node1" presStyleIdx="0" presStyleCnt="6"/>
      <dgm:spPr/>
      <dgm:t>
        <a:bodyPr/>
        <a:lstStyle/>
        <a:p>
          <a:endParaRPr lang="en-US"/>
        </a:p>
      </dgm:t>
    </dgm:pt>
    <dgm:pt modelId="{D6C0397A-FDA2-5D4D-AF16-04DA157ACCF5}" type="pres">
      <dgm:prSet presAssocID="{B3982198-C516-F143-B728-63C855F5FCD4}" presName="parentText" presStyleLbl="node1" presStyleIdx="0" presStyleCnt="6" custScaleX="93750" custLinFactNeighborY="336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BA79DD-218E-FC4D-B05E-79B2C839408B}" type="pres">
      <dgm:prSet presAssocID="{B3982198-C516-F143-B728-63C855F5FCD4}" presName="negativeSpace" presStyleCnt="0"/>
      <dgm:spPr/>
    </dgm:pt>
    <dgm:pt modelId="{A8C0E231-08A2-924E-ABF7-320D56DBB3C8}" type="pres">
      <dgm:prSet presAssocID="{B3982198-C516-F143-B728-63C855F5FCD4}" presName="childText" presStyleLbl="conFgAcc1" presStyleIdx="0" presStyleCnt="6" custScaleX="93125">
        <dgm:presLayoutVars>
          <dgm:bulletEnabled val="1"/>
        </dgm:presLayoutVars>
      </dgm:prSet>
      <dgm:spPr>
        <a:solidFill>
          <a:schemeClr val="bg1">
            <a:alpha val="90000"/>
          </a:schemeClr>
        </a:solidFill>
        <a:ln>
          <a:solidFill>
            <a:schemeClr val="bg1">
              <a:lumMod val="65000"/>
            </a:schemeClr>
          </a:solidFill>
        </a:ln>
      </dgm:spPr>
    </dgm:pt>
    <dgm:pt modelId="{ACAC0DD0-A50C-BC4B-851A-568E593F9207}" type="pres">
      <dgm:prSet presAssocID="{9CFF1EDD-506C-1747-B54B-42F095FB9C19}" presName="spaceBetweenRectangles" presStyleCnt="0"/>
      <dgm:spPr/>
    </dgm:pt>
    <dgm:pt modelId="{C7B1C8C9-139E-0043-A9EB-2F14012F94C7}" type="pres">
      <dgm:prSet presAssocID="{A6626B26-52DF-2942-B1D6-0AF99CDF1E3B}" presName="parentLin" presStyleCnt="0"/>
      <dgm:spPr/>
    </dgm:pt>
    <dgm:pt modelId="{E9D6270C-5957-F04E-8C05-6D1753DADF46}" type="pres">
      <dgm:prSet presAssocID="{A6626B26-52DF-2942-B1D6-0AF99CDF1E3B}" presName="parentLeftMargin" presStyleLbl="node1" presStyleIdx="0" presStyleCnt="6"/>
      <dgm:spPr/>
      <dgm:t>
        <a:bodyPr/>
        <a:lstStyle/>
        <a:p>
          <a:endParaRPr lang="en-US"/>
        </a:p>
      </dgm:t>
    </dgm:pt>
    <dgm:pt modelId="{6F6244F1-805F-E940-A59D-E6642A2071E1}" type="pres">
      <dgm:prSet presAssocID="{A6626B26-52DF-2942-B1D6-0AF99CDF1E3B}" presName="parentText" presStyleLbl="node1" presStyleIdx="1" presStyleCnt="6" custScaleX="93750" custLinFactNeighborY="336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B96B8D5-CC99-2B4F-BD06-D7EAA4C3D48A}" type="pres">
      <dgm:prSet presAssocID="{A6626B26-52DF-2942-B1D6-0AF99CDF1E3B}" presName="negativeSpace" presStyleCnt="0"/>
      <dgm:spPr/>
    </dgm:pt>
    <dgm:pt modelId="{196707BD-49F1-1C42-B448-AEA0FDF479CF}" type="pres">
      <dgm:prSet presAssocID="{A6626B26-52DF-2942-B1D6-0AF99CDF1E3B}" presName="childText" presStyleLbl="conFgAcc1" presStyleIdx="1" presStyleCnt="6" custScaleX="93125">
        <dgm:presLayoutVars>
          <dgm:bulletEnabled val="1"/>
        </dgm:presLayoutVars>
      </dgm:prSet>
      <dgm:spPr>
        <a:solidFill>
          <a:schemeClr val="bg1">
            <a:alpha val="90000"/>
          </a:schemeClr>
        </a:solidFill>
        <a:ln>
          <a:solidFill>
            <a:schemeClr val="bg1">
              <a:lumMod val="65000"/>
            </a:schemeClr>
          </a:solidFill>
        </a:ln>
      </dgm:spPr>
    </dgm:pt>
    <dgm:pt modelId="{AAD41E6A-5AE3-D44F-9D42-175D7FDB6814}" type="pres">
      <dgm:prSet presAssocID="{D17BEDA4-8195-9042-9ED6-B8571B643D05}" presName="spaceBetweenRectangles" presStyleCnt="0"/>
      <dgm:spPr/>
    </dgm:pt>
    <dgm:pt modelId="{470DA092-3084-0C42-8406-B3026B55BD40}" type="pres">
      <dgm:prSet presAssocID="{DC1D2C12-2279-9247-8372-18B47B87AFEB}" presName="parentLin" presStyleCnt="0"/>
      <dgm:spPr/>
    </dgm:pt>
    <dgm:pt modelId="{BE64A44E-1519-CC43-9FA1-E7BE7944323E}" type="pres">
      <dgm:prSet presAssocID="{DC1D2C12-2279-9247-8372-18B47B87AFEB}" presName="parentLeftMargin" presStyleLbl="node1" presStyleIdx="1" presStyleCnt="6"/>
      <dgm:spPr/>
      <dgm:t>
        <a:bodyPr/>
        <a:lstStyle/>
        <a:p>
          <a:endParaRPr lang="en-US"/>
        </a:p>
      </dgm:t>
    </dgm:pt>
    <dgm:pt modelId="{846043EB-6DCC-5D41-B11C-07EBCDE0D090}" type="pres">
      <dgm:prSet presAssocID="{DC1D2C12-2279-9247-8372-18B47B87AFEB}" presName="parentText" presStyleLbl="node1" presStyleIdx="2" presStyleCnt="6" custScaleX="93750" custLinFactNeighborY="336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C754EEB-BC15-8B4F-BE26-54AC9A6CBEA4}" type="pres">
      <dgm:prSet presAssocID="{DC1D2C12-2279-9247-8372-18B47B87AFEB}" presName="negativeSpace" presStyleCnt="0"/>
      <dgm:spPr/>
    </dgm:pt>
    <dgm:pt modelId="{BDFA4FE7-E24A-AF4B-9199-0FD996A31378}" type="pres">
      <dgm:prSet presAssocID="{DC1D2C12-2279-9247-8372-18B47B87AFEB}" presName="childText" presStyleLbl="conFgAcc1" presStyleIdx="2" presStyleCnt="6" custScaleX="93125">
        <dgm:presLayoutVars>
          <dgm:bulletEnabled val="1"/>
        </dgm:presLayoutVars>
      </dgm:prSet>
      <dgm:spPr>
        <a:solidFill>
          <a:schemeClr val="bg1">
            <a:alpha val="90000"/>
          </a:schemeClr>
        </a:solidFill>
        <a:ln>
          <a:solidFill>
            <a:schemeClr val="bg1">
              <a:lumMod val="65000"/>
            </a:schemeClr>
          </a:solidFill>
        </a:ln>
      </dgm:spPr>
    </dgm:pt>
    <dgm:pt modelId="{41E39639-5E40-FC47-BAF2-35BA738EA614}" type="pres">
      <dgm:prSet presAssocID="{F64473E2-704C-9543-BB36-717ECB928CE8}" presName="spaceBetweenRectangles" presStyleCnt="0"/>
      <dgm:spPr/>
    </dgm:pt>
    <dgm:pt modelId="{F60284B9-A889-0446-AB5F-1E212B2BA92A}" type="pres">
      <dgm:prSet presAssocID="{6321EC42-F29A-0347-A211-CAB9B54CF1DC}" presName="parentLin" presStyleCnt="0"/>
      <dgm:spPr/>
    </dgm:pt>
    <dgm:pt modelId="{6994F89B-84AB-3C49-B98F-44C3977B6E04}" type="pres">
      <dgm:prSet presAssocID="{6321EC42-F29A-0347-A211-CAB9B54CF1DC}" presName="parentLeftMargin" presStyleLbl="node1" presStyleIdx="2" presStyleCnt="6"/>
      <dgm:spPr/>
      <dgm:t>
        <a:bodyPr/>
        <a:lstStyle/>
        <a:p>
          <a:endParaRPr lang="en-US"/>
        </a:p>
      </dgm:t>
    </dgm:pt>
    <dgm:pt modelId="{DF2564C6-C232-4646-8EBD-EA1A6D02310B}" type="pres">
      <dgm:prSet presAssocID="{6321EC42-F29A-0347-A211-CAB9B54CF1DC}" presName="parentText" presStyleLbl="node1" presStyleIdx="3" presStyleCnt="6" custScaleX="93750" custLinFactNeighborY="336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4DB05C-36EF-FE4F-B25F-064AC3AD81EF}" type="pres">
      <dgm:prSet presAssocID="{6321EC42-F29A-0347-A211-CAB9B54CF1DC}" presName="negativeSpace" presStyleCnt="0"/>
      <dgm:spPr/>
    </dgm:pt>
    <dgm:pt modelId="{FF3921C4-2F51-5D4C-953D-266262B26FCC}" type="pres">
      <dgm:prSet presAssocID="{6321EC42-F29A-0347-A211-CAB9B54CF1DC}" presName="childText" presStyleLbl="conFgAcc1" presStyleIdx="3" presStyleCnt="6" custScaleX="93125">
        <dgm:presLayoutVars>
          <dgm:bulletEnabled val="1"/>
        </dgm:presLayoutVars>
      </dgm:prSet>
      <dgm:spPr>
        <a:solidFill>
          <a:schemeClr val="bg1">
            <a:alpha val="90000"/>
          </a:schemeClr>
        </a:solidFill>
        <a:ln>
          <a:solidFill>
            <a:schemeClr val="bg1">
              <a:lumMod val="65000"/>
            </a:schemeClr>
          </a:solidFill>
        </a:ln>
      </dgm:spPr>
    </dgm:pt>
    <dgm:pt modelId="{6F492323-7895-3641-A288-DA790E644DE0}" type="pres">
      <dgm:prSet presAssocID="{80C55F9B-EEC4-AE4D-988E-FF5F6D35A53C}" presName="spaceBetweenRectangles" presStyleCnt="0"/>
      <dgm:spPr/>
    </dgm:pt>
    <dgm:pt modelId="{103F889D-C072-1C42-BC15-DE4E6F4D9EF9}" type="pres">
      <dgm:prSet presAssocID="{C8C50300-A8C6-1746-BDA6-9F26C91387F8}" presName="parentLin" presStyleCnt="0"/>
      <dgm:spPr/>
    </dgm:pt>
    <dgm:pt modelId="{302E1D72-0BB7-F047-A084-F72D0EF4B2E2}" type="pres">
      <dgm:prSet presAssocID="{C8C50300-A8C6-1746-BDA6-9F26C91387F8}" presName="parentLeftMargin" presStyleLbl="node1" presStyleIdx="3" presStyleCnt="6"/>
      <dgm:spPr/>
      <dgm:t>
        <a:bodyPr/>
        <a:lstStyle/>
        <a:p>
          <a:endParaRPr lang="en-US"/>
        </a:p>
      </dgm:t>
    </dgm:pt>
    <dgm:pt modelId="{63DD97F3-8A89-C64D-BB11-442BFC58074B}" type="pres">
      <dgm:prSet presAssocID="{C8C50300-A8C6-1746-BDA6-9F26C91387F8}" presName="parentText" presStyleLbl="node1" presStyleIdx="4" presStyleCnt="6" custScaleX="93750" custLinFactNeighborY="336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D7385C-6D23-D24A-93F0-FC8F6CEB4A0A}" type="pres">
      <dgm:prSet presAssocID="{C8C50300-A8C6-1746-BDA6-9F26C91387F8}" presName="negativeSpace" presStyleCnt="0"/>
      <dgm:spPr/>
    </dgm:pt>
    <dgm:pt modelId="{EA29A52A-067A-934C-B4D0-3516579E05C6}" type="pres">
      <dgm:prSet presAssocID="{C8C50300-A8C6-1746-BDA6-9F26C91387F8}" presName="childText" presStyleLbl="conFgAcc1" presStyleIdx="4" presStyleCnt="6" custScaleX="93125">
        <dgm:presLayoutVars>
          <dgm:bulletEnabled val="1"/>
        </dgm:presLayoutVars>
      </dgm:prSet>
      <dgm:spPr>
        <a:solidFill>
          <a:schemeClr val="bg1">
            <a:alpha val="90000"/>
          </a:schemeClr>
        </a:solidFill>
        <a:ln>
          <a:solidFill>
            <a:schemeClr val="bg1">
              <a:lumMod val="65000"/>
            </a:schemeClr>
          </a:solidFill>
        </a:ln>
      </dgm:spPr>
    </dgm:pt>
    <dgm:pt modelId="{FA5A40A2-FFA0-374C-9107-5AA3E55B2775}" type="pres">
      <dgm:prSet presAssocID="{C1C60A57-491E-C142-84AB-29419CB2E0AE}" presName="spaceBetweenRectangles" presStyleCnt="0"/>
      <dgm:spPr/>
    </dgm:pt>
    <dgm:pt modelId="{A7EA6920-3AFE-3447-93CC-E4FF42F3872B}" type="pres">
      <dgm:prSet presAssocID="{C5E42478-536A-524F-AD46-9AE33B525584}" presName="parentLin" presStyleCnt="0"/>
      <dgm:spPr/>
    </dgm:pt>
    <dgm:pt modelId="{231F43C7-E580-9046-8C80-E7F70C6D582F}" type="pres">
      <dgm:prSet presAssocID="{C5E42478-536A-524F-AD46-9AE33B525584}" presName="parentLeftMargin" presStyleLbl="node1" presStyleIdx="4" presStyleCnt="6"/>
      <dgm:spPr/>
      <dgm:t>
        <a:bodyPr/>
        <a:lstStyle/>
        <a:p>
          <a:endParaRPr lang="en-US"/>
        </a:p>
      </dgm:t>
    </dgm:pt>
    <dgm:pt modelId="{63CF5942-B804-634D-87E7-5CCA5D9A0999}" type="pres">
      <dgm:prSet presAssocID="{C5E42478-536A-524F-AD46-9AE33B525584}" presName="parentText" presStyleLbl="node1" presStyleIdx="5" presStyleCnt="6" custScaleX="93750" custLinFactNeighborY="336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2E7CC5-1B98-8543-883F-23D4A7030221}" type="pres">
      <dgm:prSet presAssocID="{C5E42478-536A-524F-AD46-9AE33B525584}" presName="negativeSpace" presStyleCnt="0"/>
      <dgm:spPr/>
    </dgm:pt>
    <dgm:pt modelId="{74B601CA-4614-8D47-AE49-CFE17F366F8C}" type="pres">
      <dgm:prSet presAssocID="{C5E42478-536A-524F-AD46-9AE33B525584}" presName="childText" presStyleLbl="conFgAcc1" presStyleIdx="5" presStyleCnt="6" custScaleX="93125">
        <dgm:presLayoutVars>
          <dgm:bulletEnabled val="1"/>
        </dgm:presLayoutVars>
      </dgm:prSet>
      <dgm:spPr>
        <a:solidFill>
          <a:schemeClr val="bg1">
            <a:alpha val="90000"/>
          </a:schemeClr>
        </a:solidFill>
        <a:ln>
          <a:solidFill>
            <a:schemeClr val="bg1">
              <a:lumMod val="65000"/>
            </a:schemeClr>
          </a:solidFill>
        </a:ln>
      </dgm:spPr>
    </dgm:pt>
  </dgm:ptLst>
  <dgm:cxnLst>
    <dgm:cxn modelId="{6B863E3B-A00D-DD49-85E2-A8330155D1E9}" srcId="{A60442B6-CCF7-624E-AF19-93082F75C02F}" destId="{DC1D2C12-2279-9247-8372-18B47B87AFEB}" srcOrd="2" destOrd="0" parTransId="{0758E3D9-DC8D-C448-9F0D-79071F13F773}" sibTransId="{F64473E2-704C-9543-BB36-717ECB928CE8}"/>
    <dgm:cxn modelId="{56F29B60-D236-C649-8426-C0A67C0E2F06}" type="presOf" srcId="{C8C50300-A8C6-1746-BDA6-9F26C91387F8}" destId="{302E1D72-0BB7-F047-A084-F72D0EF4B2E2}" srcOrd="0" destOrd="0" presId="urn:microsoft.com/office/officeart/2005/8/layout/list1"/>
    <dgm:cxn modelId="{35C894EC-A2B6-5D48-BCC6-A32A1F248E1A}" srcId="{A60442B6-CCF7-624E-AF19-93082F75C02F}" destId="{B3982198-C516-F143-B728-63C855F5FCD4}" srcOrd="0" destOrd="0" parTransId="{F65C36E3-C408-9148-8B94-E0A7FD361D19}" sibTransId="{9CFF1EDD-506C-1747-B54B-42F095FB9C19}"/>
    <dgm:cxn modelId="{CE3960A8-FF3D-6048-91E4-3076604DCB40}" type="presOf" srcId="{DC1D2C12-2279-9247-8372-18B47B87AFEB}" destId="{BE64A44E-1519-CC43-9FA1-E7BE7944323E}" srcOrd="0" destOrd="0" presId="urn:microsoft.com/office/officeart/2005/8/layout/list1"/>
    <dgm:cxn modelId="{547F7E21-91F4-CB4F-9132-8EEA431A0F7F}" srcId="{A60442B6-CCF7-624E-AF19-93082F75C02F}" destId="{C5E42478-536A-524F-AD46-9AE33B525584}" srcOrd="5" destOrd="0" parTransId="{83C6C9CF-D63E-B64D-AF75-177F541ABC8C}" sibTransId="{CF136622-3180-3D4B-8B76-18792CA6A905}"/>
    <dgm:cxn modelId="{BEA28E27-B42C-DE4C-82B6-05788631BDB1}" type="presOf" srcId="{A60442B6-CCF7-624E-AF19-93082F75C02F}" destId="{872A13A9-5BDD-2843-89A1-E2EAB993C032}" srcOrd="0" destOrd="0" presId="urn:microsoft.com/office/officeart/2005/8/layout/list1"/>
    <dgm:cxn modelId="{F65A739A-0555-B845-A5E9-AE3E7E8D0D43}" type="presOf" srcId="{C5E42478-536A-524F-AD46-9AE33B525584}" destId="{231F43C7-E580-9046-8C80-E7F70C6D582F}" srcOrd="0" destOrd="0" presId="urn:microsoft.com/office/officeart/2005/8/layout/list1"/>
    <dgm:cxn modelId="{BFEDA085-16E2-3C47-BD7A-3DE8E208E4F3}" type="presOf" srcId="{6321EC42-F29A-0347-A211-CAB9B54CF1DC}" destId="{6994F89B-84AB-3C49-B98F-44C3977B6E04}" srcOrd="0" destOrd="0" presId="urn:microsoft.com/office/officeart/2005/8/layout/list1"/>
    <dgm:cxn modelId="{9479F5D7-A822-FA41-A5CC-A97883600C01}" type="presOf" srcId="{A6626B26-52DF-2942-B1D6-0AF99CDF1E3B}" destId="{E9D6270C-5957-F04E-8C05-6D1753DADF46}" srcOrd="0" destOrd="0" presId="urn:microsoft.com/office/officeart/2005/8/layout/list1"/>
    <dgm:cxn modelId="{EDB019A6-327A-734A-9183-7D03F0753072}" type="presOf" srcId="{6321EC42-F29A-0347-A211-CAB9B54CF1DC}" destId="{DF2564C6-C232-4646-8EBD-EA1A6D02310B}" srcOrd="1" destOrd="0" presId="urn:microsoft.com/office/officeart/2005/8/layout/list1"/>
    <dgm:cxn modelId="{4EB16C1F-A514-F241-ADC9-9FFA75BB91B9}" srcId="{A60442B6-CCF7-624E-AF19-93082F75C02F}" destId="{A6626B26-52DF-2942-B1D6-0AF99CDF1E3B}" srcOrd="1" destOrd="0" parTransId="{D9466256-8D67-954F-A326-92AF2244E230}" sibTransId="{D17BEDA4-8195-9042-9ED6-B8571B643D05}"/>
    <dgm:cxn modelId="{5E6FF4AC-BDA4-E14F-996B-0C394166982E}" type="presOf" srcId="{DC1D2C12-2279-9247-8372-18B47B87AFEB}" destId="{846043EB-6DCC-5D41-B11C-07EBCDE0D090}" srcOrd="1" destOrd="0" presId="urn:microsoft.com/office/officeart/2005/8/layout/list1"/>
    <dgm:cxn modelId="{F875BD16-17D2-B748-963A-4A29226A08D2}" type="presOf" srcId="{B3982198-C516-F143-B728-63C855F5FCD4}" destId="{D6C0397A-FDA2-5D4D-AF16-04DA157ACCF5}" srcOrd="1" destOrd="0" presId="urn:microsoft.com/office/officeart/2005/8/layout/list1"/>
    <dgm:cxn modelId="{2DDBC87D-60A2-C24D-8AAE-6565AD613CDB}" type="presOf" srcId="{B3982198-C516-F143-B728-63C855F5FCD4}" destId="{5D78378C-D99B-4245-8D29-F3B124B64D1C}" srcOrd="0" destOrd="0" presId="urn:microsoft.com/office/officeart/2005/8/layout/list1"/>
    <dgm:cxn modelId="{3795DCC1-DED7-F048-9D3C-0A0C19CCC3A6}" type="presOf" srcId="{C5E42478-536A-524F-AD46-9AE33B525584}" destId="{63CF5942-B804-634D-87E7-5CCA5D9A0999}" srcOrd="1" destOrd="0" presId="urn:microsoft.com/office/officeart/2005/8/layout/list1"/>
    <dgm:cxn modelId="{BD38D057-7CD6-584F-A245-0C2F579598E2}" type="presOf" srcId="{A6626B26-52DF-2942-B1D6-0AF99CDF1E3B}" destId="{6F6244F1-805F-E940-A59D-E6642A2071E1}" srcOrd="1" destOrd="0" presId="urn:microsoft.com/office/officeart/2005/8/layout/list1"/>
    <dgm:cxn modelId="{64C49A30-FC7B-9241-8A22-1B4941A3B0CA}" type="presOf" srcId="{C8C50300-A8C6-1746-BDA6-9F26C91387F8}" destId="{63DD97F3-8A89-C64D-BB11-442BFC58074B}" srcOrd="1" destOrd="0" presId="urn:microsoft.com/office/officeart/2005/8/layout/list1"/>
    <dgm:cxn modelId="{4B97A20E-434D-2E47-B254-411A3B653EC0}" srcId="{A60442B6-CCF7-624E-AF19-93082F75C02F}" destId="{6321EC42-F29A-0347-A211-CAB9B54CF1DC}" srcOrd="3" destOrd="0" parTransId="{BE22D186-7D22-2A46-A5E1-6BC8B28298BC}" sibTransId="{80C55F9B-EEC4-AE4D-988E-FF5F6D35A53C}"/>
    <dgm:cxn modelId="{F908F70A-4CEE-DB46-B90A-78FAB380A981}" srcId="{A60442B6-CCF7-624E-AF19-93082F75C02F}" destId="{C8C50300-A8C6-1746-BDA6-9F26C91387F8}" srcOrd="4" destOrd="0" parTransId="{D3CA6886-C9C9-FC43-A610-9B5789149132}" sibTransId="{C1C60A57-491E-C142-84AB-29419CB2E0AE}"/>
    <dgm:cxn modelId="{6AC1FFA6-4CED-374C-8C27-37DD878C322E}" type="presParOf" srcId="{872A13A9-5BDD-2843-89A1-E2EAB993C032}" destId="{03B95C62-88E0-C84B-A1C1-6B79323D0DC1}" srcOrd="0" destOrd="0" presId="urn:microsoft.com/office/officeart/2005/8/layout/list1"/>
    <dgm:cxn modelId="{ECAECB89-74AB-A94A-8103-E0BAFF0F82CA}" type="presParOf" srcId="{03B95C62-88E0-C84B-A1C1-6B79323D0DC1}" destId="{5D78378C-D99B-4245-8D29-F3B124B64D1C}" srcOrd="0" destOrd="0" presId="urn:microsoft.com/office/officeart/2005/8/layout/list1"/>
    <dgm:cxn modelId="{3323BE74-8E4C-1F4B-9655-29AA23681C20}" type="presParOf" srcId="{03B95C62-88E0-C84B-A1C1-6B79323D0DC1}" destId="{D6C0397A-FDA2-5D4D-AF16-04DA157ACCF5}" srcOrd="1" destOrd="0" presId="urn:microsoft.com/office/officeart/2005/8/layout/list1"/>
    <dgm:cxn modelId="{F9C4E52B-9325-B346-9B9E-FE8781B3FE35}" type="presParOf" srcId="{872A13A9-5BDD-2843-89A1-E2EAB993C032}" destId="{04BA79DD-218E-FC4D-B05E-79B2C839408B}" srcOrd="1" destOrd="0" presId="urn:microsoft.com/office/officeart/2005/8/layout/list1"/>
    <dgm:cxn modelId="{4A713E80-60A1-0D49-903C-DE1BCA6A65D5}" type="presParOf" srcId="{872A13A9-5BDD-2843-89A1-E2EAB993C032}" destId="{A8C0E231-08A2-924E-ABF7-320D56DBB3C8}" srcOrd="2" destOrd="0" presId="urn:microsoft.com/office/officeart/2005/8/layout/list1"/>
    <dgm:cxn modelId="{56EB35B0-8412-B849-BDA7-30A774B9B7AF}" type="presParOf" srcId="{872A13A9-5BDD-2843-89A1-E2EAB993C032}" destId="{ACAC0DD0-A50C-BC4B-851A-568E593F9207}" srcOrd="3" destOrd="0" presId="urn:microsoft.com/office/officeart/2005/8/layout/list1"/>
    <dgm:cxn modelId="{9EBC80F2-C745-634D-8AB2-2E365EF465DF}" type="presParOf" srcId="{872A13A9-5BDD-2843-89A1-E2EAB993C032}" destId="{C7B1C8C9-139E-0043-A9EB-2F14012F94C7}" srcOrd="4" destOrd="0" presId="urn:microsoft.com/office/officeart/2005/8/layout/list1"/>
    <dgm:cxn modelId="{8B98876A-C79F-C849-BB51-08568253C3C5}" type="presParOf" srcId="{C7B1C8C9-139E-0043-A9EB-2F14012F94C7}" destId="{E9D6270C-5957-F04E-8C05-6D1753DADF46}" srcOrd="0" destOrd="0" presId="urn:microsoft.com/office/officeart/2005/8/layout/list1"/>
    <dgm:cxn modelId="{338D92AF-C102-6D43-B493-88176A3DE28E}" type="presParOf" srcId="{C7B1C8C9-139E-0043-A9EB-2F14012F94C7}" destId="{6F6244F1-805F-E940-A59D-E6642A2071E1}" srcOrd="1" destOrd="0" presId="urn:microsoft.com/office/officeart/2005/8/layout/list1"/>
    <dgm:cxn modelId="{2B053C0E-F9CF-F84D-94DD-FC711529A0AB}" type="presParOf" srcId="{872A13A9-5BDD-2843-89A1-E2EAB993C032}" destId="{EB96B8D5-CC99-2B4F-BD06-D7EAA4C3D48A}" srcOrd="5" destOrd="0" presId="urn:microsoft.com/office/officeart/2005/8/layout/list1"/>
    <dgm:cxn modelId="{5D63F859-0D5F-2A44-B48A-9225B2C4B2E2}" type="presParOf" srcId="{872A13A9-5BDD-2843-89A1-E2EAB993C032}" destId="{196707BD-49F1-1C42-B448-AEA0FDF479CF}" srcOrd="6" destOrd="0" presId="urn:microsoft.com/office/officeart/2005/8/layout/list1"/>
    <dgm:cxn modelId="{2E9B4855-7B19-8E43-B93C-67CD44CCBA6A}" type="presParOf" srcId="{872A13A9-5BDD-2843-89A1-E2EAB993C032}" destId="{AAD41E6A-5AE3-D44F-9D42-175D7FDB6814}" srcOrd="7" destOrd="0" presId="urn:microsoft.com/office/officeart/2005/8/layout/list1"/>
    <dgm:cxn modelId="{20FAB681-602E-3746-9D02-64369034FDEA}" type="presParOf" srcId="{872A13A9-5BDD-2843-89A1-E2EAB993C032}" destId="{470DA092-3084-0C42-8406-B3026B55BD40}" srcOrd="8" destOrd="0" presId="urn:microsoft.com/office/officeart/2005/8/layout/list1"/>
    <dgm:cxn modelId="{C5AA3BC4-1D7D-294C-8100-4D22EDCD90F6}" type="presParOf" srcId="{470DA092-3084-0C42-8406-B3026B55BD40}" destId="{BE64A44E-1519-CC43-9FA1-E7BE7944323E}" srcOrd="0" destOrd="0" presId="urn:microsoft.com/office/officeart/2005/8/layout/list1"/>
    <dgm:cxn modelId="{55618104-ABBE-084E-BD05-BE041CC5C0BF}" type="presParOf" srcId="{470DA092-3084-0C42-8406-B3026B55BD40}" destId="{846043EB-6DCC-5D41-B11C-07EBCDE0D090}" srcOrd="1" destOrd="0" presId="urn:microsoft.com/office/officeart/2005/8/layout/list1"/>
    <dgm:cxn modelId="{5A3ED061-6AC6-2B43-BD1F-349F9096537A}" type="presParOf" srcId="{872A13A9-5BDD-2843-89A1-E2EAB993C032}" destId="{9C754EEB-BC15-8B4F-BE26-54AC9A6CBEA4}" srcOrd="9" destOrd="0" presId="urn:microsoft.com/office/officeart/2005/8/layout/list1"/>
    <dgm:cxn modelId="{D36D61C7-887F-4344-B120-9BBD64432B9D}" type="presParOf" srcId="{872A13A9-5BDD-2843-89A1-E2EAB993C032}" destId="{BDFA4FE7-E24A-AF4B-9199-0FD996A31378}" srcOrd="10" destOrd="0" presId="urn:microsoft.com/office/officeart/2005/8/layout/list1"/>
    <dgm:cxn modelId="{0FE19A61-D723-2844-9912-2174016818F8}" type="presParOf" srcId="{872A13A9-5BDD-2843-89A1-E2EAB993C032}" destId="{41E39639-5E40-FC47-BAF2-35BA738EA614}" srcOrd="11" destOrd="0" presId="urn:microsoft.com/office/officeart/2005/8/layout/list1"/>
    <dgm:cxn modelId="{50582CCE-1583-9C4B-B6F2-AA21F81F10BC}" type="presParOf" srcId="{872A13A9-5BDD-2843-89A1-E2EAB993C032}" destId="{F60284B9-A889-0446-AB5F-1E212B2BA92A}" srcOrd="12" destOrd="0" presId="urn:microsoft.com/office/officeart/2005/8/layout/list1"/>
    <dgm:cxn modelId="{191532A4-DAE5-F743-8845-803660748535}" type="presParOf" srcId="{F60284B9-A889-0446-AB5F-1E212B2BA92A}" destId="{6994F89B-84AB-3C49-B98F-44C3977B6E04}" srcOrd="0" destOrd="0" presId="urn:microsoft.com/office/officeart/2005/8/layout/list1"/>
    <dgm:cxn modelId="{F920A7C8-DB8E-0C4F-8A95-A9C846CC58CF}" type="presParOf" srcId="{F60284B9-A889-0446-AB5F-1E212B2BA92A}" destId="{DF2564C6-C232-4646-8EBD-EA1A6D02310B}" srcOrd="1" destOrd="0" presId="urn:microsoft.com/office/officeart/2005/8/layout/list1"/>
    <dgm:cxn modelId="{146552E8-12C5-BD44-8080-5D37C51FC66D}" type="presParOf" srcId="{872A13A9-5BDD-2843-89A1-E2EAB993C032}" destId="{DE4DB05C-36EF-FE4F-B25F-064AC3AD81EF}" srcOrd="13" destOrd="0" presId="urn:microsoft.com/office/officeart/2005/8/layout/list1"/>
    <dgm:cxn modelId="{95EC4A82-E244-9A46-974E-4B2E876685F8}" type="presParOf" srcId="{872A13A9-5BDD-2843-89A1-E2EAB993C032}" destId="{FF3921C4-2F51-5D4C-953D-266262B26FCC}" srcOrd="14" destOrd="0" presId="urn:microsoft.com/office/officeart/2005/8/layout/list1"/>
    <dgm:cxn modelId="{BA132747-E96F-6C43-AC3C-FFFF1F69605C}" type="presParOf" srcId="{872A13A9-5BDD-2843-89A1-E2EAB993C032}" destId="{6F492323-7895-3641-A288-DA790E644DE0}" srcOrd="15" destOrd="0" presId="urn:microsoft.com/office/officeart/2005/8/layout/list1"/>
    <dgm:cxn modelId="{6490EC5D-FB93-D846-BEF8-AB921250D265}" type="presParOf" srcId="{872A13A9-5BDD-2843-89A1-E2EAB993C032}" destId="{103F889D-C072-1C42-BC15-DE4E6F4D9EF9}" srcOrd="16" destOrd="0" presId="urn:microsoft.com/office/officeart/2005/8/layout/list1"/>
    <dgm:cxn modelId="{3826DB3E-1E32-0F40-811A-77285BED51D0}" type="presParOf" srcId="{103F889D-C072-1C42-BC15-DE4E6F4D9EF9}" destId="{302E1D72-0BB7-F047-A084-F72D0EF4B2E2}" srcOrd="0" destOrd="0" presId="urn:microsoft.com/office/officeart/2005/8/layout/list1"/>
    <dgm:cxn modelId="{E06B4E5E-CB10-3440-89FD-87E9F17D8168}" type="presParOf" srcId="{103F889D-C072-1C42-BC15-DE4E6F4D9EF9}" destId="{63DD97F3-8A89-C64D-BB11-442BFC58074B}" srcOrd="1" destOrd="0" presId="urn:microsoft.com/office/officeart/2005/8/layout/list1"/>
    <dgm:cxn modelId="{4464DE58-8E2D-9B46-A5B9-D196D2742B51}" type="presParOf" srcId="{872A13A9-5BDD-2843-89A1-E2EAB993C032}" destId="{8BD7385C-6D23-D24A-93F0-FC8F6CEB4A0A}" srcOrd="17" destOrd="0" presId="urn:microsoft.com/office/officeart/2005/8/layout/list1"/>
    <dgm:cxn modelId="{E71582E4-7B99-504B-B15D-E4885C39F623}" type="presParOf" srcId="{872A13A9-5BDD-2843-89A1-E2EAB993C032}" destId="{EA29A52A-067A-934C-B4D0-3516579E05C6}" srcOrd="18" destOrd="0" presId="urn:microsoft.com/office/officeart/2005/8/layout/list1"/>
    <dgm:cxn modelId="{927884BB-69C2-7E46-B7B8-891FC5D99C3A}" type="presParOf" srcId="{872A13A9-5BDD-2843-89A1-E2EAB993C032}" destId="{FA5A40A2-FFA0-374C-9107-5AA3E55B2775}" srcOrd="19" destOrd="0" presId="urn:microsoft.com/office/officeart/2005/8/layout/list1"/>
    <dgm:cxn modelId="{701AC16D-AEC8-554A-B0B9-850454A36E12}" type="presParOf" srcId="{872A13A9-5BDD-2843-89A1-E2EAB993C032}" destId="{A7EA6920-3AFE-3447-93CC-E4FF42F3872B}" srcOrd="20" destOrd="0" presId="urn:microsoft.com/office/officeart/2005/8/layout/list1"/>
    <dgm:cxn modelId="{3C9E45DE-6BFC-204D-989C-C2A8555B3950}" type="presParOf" srcId="{A7EA6920-3AFE-3447-93CC-E4FF42F3872B}" destId="{231F43C7-E580-9046-8C80-E7F70C6D582F}" srcOrd="0" destOrd="0" presId="urn:microsoft.com/office/officeart/2005/8/layout/list1"/>
    <dgm:cxn modelId="{6310EA00-AF7D-4741-A2B2-4351DE2862B1}" type="presParOf" srcId="{A7EA6920-3AFE-3447-93CC-E4FF42F3872B}" destId="{63CF5942-B804-634D-87E7-5CCA5D9A0999}" srcOrd="1" destOrd="0" presId="urn:microsoft.com/office/officeart/2005/8/layout/list1"/>
    <dgm:cxn modelId="{A36581B3-9B12-5E4D-9FDB-67EB73554ECF}" type="presParOf" srcId="{872A13A9-5BDD-2843-89A1-E2EAB993C032}" destId="{1A2E7CC5-1B98-8543-883F-23D4A7030221}" srcOrd="21" destOrd="0" presId="urn:microsoft.com/office/officeart/2005/8/layout/list1"/>
    <dgm:cxn modelId="{07A65BC3-2634-4947-9465-DBD06E5334F6}" type="presParOf" srcId="{872A13A9-5BDD-2843-89A1-E2EAB993C032}" destId="{74B601CA-4614-8D47-AE49-CFE17F366F8C}" srcOrd="2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C0E231-08A2-924E-ABF7-320D56DBB3C8}">
      <dsp:nvSpPr>
        <dsp:cNvPr id="0" name=""/>
        <dsp:cNvSpPr/>
      </dsp:nvSpPr>
      <dsp:spPr>
        <a:xfrm>
          <a:off x="0" y="323534"/>
          <a:ext cx="8427562" cy="478800"/>
        </a:xfrm>
        <a:prstGeom prst="rect">
          <a:avLst/>
        </a:prstGeom>
        <a:solidFill>
          <a:schemeClr val="bg1">
            <a:alpha val="90000"/>
          </a:schemeClr>
        </a:solidFill>
        <a:ln w="6350" cap="flat" cmpd="sng" algn="ctr">
          <a:solidFill>
            <a:schemeClr val="bg1">
              <a:lumMod val="65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C0397A-FDA2-5D4D-AF16-04DA157ACCF5}">
      <dsp:nvSpPr>
        <dsp:cNvPr id="0" name=""/>
        <dsp:cNvSpPr/>
      </dsp:nvSpPr>
      <dsp:spPr>
        <a:xfrm>
          <a:off x="452486" y="61945"/>
          <a:ext cx="5938886" cy="56088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satMod val="105000"/>
                <a:tint val="67000"/>
                <a:alpha val="34000"/>
                <a:lumMod val="82000"/>
                <a:lumOff val="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39441" tIns="0" rIns="239441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1) Initial quality check of all spectra</a:t>
          </a:r>
          <a:endParaRPr lang="en-US" sz="1800" kern="1200" dirty="0"/>
        </a:p>
      </dsp:txBody>
      <dsp:txXfrm>
        <a:off x="479866" y="89325"/>
        <a:ext cx="5884126" cy="506120"/>
      </dsp:txXfrm>
    </dsp:sp>
    <dsp:sp modelId="{196707BD-49F1-1C42-B448-AEA0FDF479CF}">
      <dsp:nvSpPr>
        <dsp:cNvPr id="0" name=""/>
        <dsp:cNvSpPr/>
      </dsp:nvSpPr>
      <dsp:spPr>
        <a:xfrm>
          <a:off x="0" y="1185374"/>
          <a:ext cx="8427562" cy="478800"/>
        </a:xfrm>
        <a:prstGeom prst="rect">
          <a:avLst/>
        </a:prstGeom>
        <a:solidFill>
          <a:schemeClr val="bg1">
            <a:alpha val="90000"/>
          </a:schemeClr>
        </a:solidFill>
        <a:ln w="6350" cap="flat" cmpd="sng" algn="ctr">
          <a:solidFill>
            <a:schemeClr val="bg1">
              <a:lumMod val="65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6244F1-805F-E940-A59D-E6642A2071E1}">
      <dsp:nvSpPr>
        <dsp:cNvPr id="0" name=""/>
        <dsp:cNvSpPr/>
      </dsp:nvSpPr>
      <dsp:spPr>
        <a:xfrm>
          <a:off x="452486" y="923785"/>
          <a:ext cx="5938886" cy="56088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satMod val="105000"/>
                <a:tint val="67000"/>
                <a:alpha val="34000"/>
                <a:lumMod val="82000"/>
                <a:lumOff val="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39441" tIns="0" rIns="239441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2) Initial spectral database</a:t>
          </a:r>
          <a:endParaRPr lang="en-US" sz="1800" kern="1200" dirty="0"/>
        </a:p>
      </dsp:txBody>
      <dsp:txXfrm>
        <a:off x="479866" y="951165"/>
        <a:ext cx="5884126" cy="506120"/>
      </dsp:txXfrm>
    </dsp:sp>
    <dsp:sp modelId="{BDFA4FE7-E24A-AF4B-9199-0FD996A31378}">
      <dsp:nvSpPr>
        <dsp:cNvPr id="0" name=""/>
        <dsp:cNvSpPr/>
      </dsp:nvSpPr>
      <dsp:spPr>
        <a:xfrm>
          <a:off x="0" y="2047214"/>
          <a:ext cx="8427562" cy="478800"/>
        </a:xfrm>
        <a:prstGeom prst="rect">
          <a:avLst/>
        </a:prstGeom>
        <a:solidFill>
          <a:schemeClr val="bg1">
            <a:alpha val="90000"/>
          </a:schemeClr>
        </a:solidFill>
        <a:ln w="6350" cap="flat" cmpd="sng" algn="ctr">
          <a:solidFill>
            <a:schemeClr val="bg1">
              <a:lumMod val="65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6043EB-6DCC-5D41-B11C-07EBCDE0D090}">
      <dsp:nvSpPr>
        <dsp:cNvPr id="0" name=""/>
        <dsp:cNvSpPr/>
      </dsp:nvSpPr>
      <dsp:spPr>
        <a:xfrm>
          <a:off x="452486" y="1785625"/>
          <a:ext cx="5938886" cy="56088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satMod val="105000"/>
                <a:tint val="67000"/>
                <a:alpha val="34000"/>
                <a:lumMod val="82000"/>
                <a:lumOff val="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39441" tIns="0" rIns="239441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3)</a:t>
          </a:r>
          <a:r>
            <a:rPr lang="en-US" sz="1800" kern="1200" baseline="0" dirty="0" smtClean="0"/>
            <a:t> Prepare h</a:t>
          </a:r>
          <a:r>
            <a:rPr lang="en-US" sz="1800" kern="1200" dirty="0" smtClean="0"/>
            <a:t>ouse </a:t>
          </a:r>
          <a:r>
            <a:rPr lang="en-US" sz="1800" kern="1200" baseline="0" dirty="0" smtClean="0"/>
            <a:t>and external station data (weather data)</a:t>
          </a:r>
          <a:endParaRPr lang="en-US" sz="1800" kern="1200" dirty="0"/>
        </a:p>
      </dsp:txBody>
      <dsp:txXfrm>
        <a:off x="479866" y="1813005"/>
        <a:ext cx="5884126" cy="506120"/>
      </dsp:txXfrm>
    </dsp:sp>
    <dsp:sp modelId="{FF3921C4-2F51-5D4C-953D-266262B26FCC}">
      <dsp:nvSpPr>
        <dsp:cNvPr id="0" name=""/>
        <dsp:cNvSpPr/>
      </dsp:nvSpPr>
      <dsp:spPr>
        <a:xfrm>
          <a:off x="0" y="2909054"/>
          <a:ext cx="8427562" cy="478800"/>
        </a:xfrm>
        <a:prstGeom prst="rect">
          <a:avLst/>
        </a:prstGeom>
        <a:solidFill>
          <a:schemeClr val="bg1">
            <a:alpha val="90000"/>
          </a:schemeClr>
        </a:solidFill>
        <a:ln w="6350" cap="flat" cmpd="sng" algn="ctr">
          <a:solidFill>
            <a:schemeClr val="bg1">
              <a:lumMod val="65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2564C6-C232-4646-8EBD-EA1A6D02310B}">
      <dsp:nvSpPr>
        <dsp:cNvPr id="0" name=""/>
        <dsp:cNvSpPr/>
      </dsp:nvSpPr>
      <dsp:spPr>
        <a:xfrm>
          <a:off x="452486" y="2647465"/>
          <a:ext cx="5938886" cy="56088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satMod val="105000"/>
                <a:tint val="67000"/>
                <a:alpha val="34000"/>
                <a:lumMod val="82000"/>
                <a:lumOff val="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39441" tIns="0" rIns="239441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4) Append initial</a:t>
          </a:r>
          <a:r>
            <a:rPr lang="en-US" sz="1800" kern="1200" baseline="0" dirty="0" smtClean="0"/>
            <a:t> spectral data base with weather data  </a:t>
          </a:r>
          <a:r>
            <a:rPr lang="en-US" sz="1800" kern="1200" dirty="0" smtClean="0"/>
            <a:t> </a:t>
          </a:r>
          <a:endParaRPr lang="en-US" sz="1800" kern="1200" dirty="0"/>
        </a:p>
      </dsp:txBody>
      <dsp:txXfrm>
        <a:off x="479866" y="2674845"/>
        <a:ext cx="5884126" cy="506120"/>
      </dsp:txXfrm>
    </dsp:sp>
    <dsp:sp modelId="{EA29A52A-067A-934C-B4D0-3516579E05C6}">
      <dsp:nvSpPr>
        <dsp:cNvPr id="0" name=""/>
        <dsp:cNvSpPr/>
      </dsp:nvSpPr>
      <dsp:spPr>
        <a:xfrm>
          <a:off x="0" y="3770894"/>
          <a:ext cx="8427562" cy="478800"/>
        </a:xfrm>
        <a:prstGeom prst="rect">
          <a:avLst/>
        </a:prstGeom>
        <a:solidFill>
          <a:schemeClr val="bg1">
            <a:alpha val="90000"/>
          </a:schemeClr>
        </a:solidFill>
        <a:ln w="6350" cap="flat" cmpd="sng" algn="ctr">
          <a:solidFill>
            <a:schemeClr val="bg1">
              <a:lumMod val="65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DD97F3-8A89-C64D-BB11-442BFC58074B}">
      <dsp:nvSpPr>
        <dsp:cNvPr id="0" name=""/>
        <dsp:cNvSpPr/>
      </dsp:nvSpPr>
      <dsp:spPr>
        <a:xfrm>
          <a:off x="452486" y="3509305"/>
          <a:ext cx="5938886" cy="56088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satMod val="105000"/>
                <a:tint val="67000"/>
                <a:alpha val="34000"/>
                <a:lumMod val="82000"/>
                <a:lumOff val="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39441" tIns="0" rIns="239441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5) ZPTW Profiles (WACCM, NCEP, ERA-Interim)</a:t>
          </a:r>
          <a:endParaRPr lang="en-US" sz="1800" kern="1200" dirty="0"/>
        </a:p>
      </dsp:txBody>
      <dsp:txXfrm>
        <a:off x="479866" y="3536685"/>
        <a:ext cx="5884126" cy="506120"/>
      </dsp:txXfrm>
    </dsp:sp>
    <dsp:sp modelId="{74B601CA-4614-8D47-AE49-CFE17F366F8C}">
      <dsp:nvSpPr>
        <dsp:cNvPr id="0" name=""/>
        <dsp:cNvSpPr/>
      </dsp:nvSpPr>
      <dsp:spPr>
        <a:xfrm>
          <a:off x="0" y="4632734"/>
          <a:ext cx="8427562" cy="478800"/>
        </a:xfrm>
        <a:prstGeom prst="rect">
          <a:avLst/>
        </a:prstGeom>
        <a:solidFill>
          <a:schemeClr val="bg1">
            <a:alpha val="90000"/>
          </a:schemeClr>
        </a:solidFill>
        <a:ln w="6350" cap="flat" cmpd="sng" algn="ctr">
          <a:solidFill>
            <a:schemeClr val="bg1">
              <a:lumMod val="65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CF5942-B804-634D-87E7-5CCA5D9A0999}">
      <dsp:nvSpPr>
        <dsp:cNvPr id="0" name=""/>
        <dsp:cNvSpPr/>
      </dsp:nvSpPr>
      <dsp:spPr>
        <a:xfrm>
          <a:off x="452486" y="4371145"/>
          <a:ext cx="5938886" cy="56088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satMod val="105000"/>
                <a:tint val="67000"/>
                <a:alpha val="34000"/>
                <a:lumMod val="82000"/>
                <a:lumOff val="18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39441" tIns="0" rIns="239441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6) </a:t>
          </a:r>
          <a:r>
            <a:rPr lang="en-US" sz="1800" kern="1200" dirty="0" smtClean="0">
              <a:solidFill>
                <a:prstClr val="black"/>
              </a:solidFill>
            </a:rPr>
            <a:t>Extract relevant spectral lines from </a:t>
          </a:r>
          <a:r>
            <a:rPr lang="en-US" sz="1800" kern="1200" dirty="0" smtClean="0">
              <a:solidFill>
                <a:prstClr val="black"/>
              </a:solidFill>
            </a:rPr>
            <a:t>HITRAN/ATM</a:t>
          </a:r>
          <a:endParaRPr lang="en-US" sz="1800" kern="1200" dirty="0"/>
        </a:p>
      </dsp:txBody>
      <dsp:txXfrm>
        <a:off x="479866" y="4398525"/>
        <a:ext cx="5884126" cy="506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4CF41-D47D-D44A-8C44-D8AB5721DC17}" type="datetimeFigureOut">
              <a:rPr lang="en-US" smtClean="0"/>
              <a:t>7/26/16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ED737-551F-9345-97DA-F38C8F6AC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375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4CF41-D47D-D44A-8C44-D8AB5721DC17}" type="datetimeFigureOut">
              <a:rPr lang="en-US" smtClean="0"/>
              <a:t>7/26/16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ED737-551F-9345-97DA-F38C8F6AC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340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4CF41-D47D-D44A-8C44-D8AB5721DC17}" type="datetimeFigureOut">
              <a:rPr lang="en-US" smtClean="0"/>
              <a:t>7/26/16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ED737-551F-9345-97DA-F38C8F6AC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751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4178-06EE-A04F-A6F8-C91D14A29D7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5BFFF-A45A-8B41-BDBB-C167327763D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21586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4178-06EE-A04F-A6F8-C91D14A29D7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5BFFF-A45A-8B41-BDBB-C167327763D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98157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4178-06EE-A04F-A6F8-C91D14A29D7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5BFFF-A45A-8B41-BDBB-C167327763D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5512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4178-06EE-A04F-A6F8-C91D14A29D7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5BFFF-A45A-8B41-BDBB-C167327763D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8128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4178-06EE-A04F-A6F8-C91D14A29D7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5BFFF-A45A-8B41-BDBB-C167327763D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84952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4178-06EE-A04F-A6F8-C91D14A29D7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5BFFF-A45A-8B41-BDBB-C167327763D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4718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4178-06EE-A04F-A6F8-C91D14A29D7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5BFFF-A45A-8B41-BDBB-C167327763D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6074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4178-06EE-A04F-A6F8-C91D14A29D7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5BFFF-A45A-8B41-BDBB-C167327763D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502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4CF41-D47D-D44A-8C44-D8AB5721DC17}" type="datetimeFigureOut">
              <a:rPr lang="en-US" smtClean="0"/>
              <a:t>7/26/16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ED737-551F-9345-97DA-F38C8F6AC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2592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4178-06EE-A04F-A6F8-C91D14A29D7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5BFFF-A45A-8B41-BDBB-C167327763D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5675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4178-06EE-A04F-A6F8-C91D14A29D7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5BFFF-A45A-8B41-BDBB-C167327763D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4063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94178-06EE-A04F-A6F8-C91D14A29D7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7/26/16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5BFFF-A45A-8B41-BDBB-C167327763D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6088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4CF41-D47D-D44A-8C44-D8AB5721DC17}" type="datetimeFigureOut">
              <a:rPr lang="en-US" smtClean="0"/>
              <a:t>7/26/16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ED737-551F-9345-97DA-F38C8F6AC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680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4CF41-D47D-D44A-8C44-D8AB5721DC17}" type="datetimeFigureOut">
              <a:rPr lang="en-US" smtClean="0"/>
              <a:t>7/26/16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ED737-551F-9345-97DA-F38C8F6AC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090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4CF41-D47D-D44A-8C44-D8AB5721DC17}" type="datetimeFigureOut">
              <a:rPr lang="en-US" smtClean="0"/>
              <a:t>7/26/16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ED737-551F-9345-97DA-F38C8F6AC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800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4CF41-D47D-D44A-8C44-D8AB5721DC17}" type="datetimeFigureOut">
              <a:rPr lang="en-US" smtClean="0"/>
              <a:t>7/26/16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ED737-551F-9345-97DA-F38C8F6AC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981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4CF41-D47D-D44A-8C44-D8AB5721DC17}" type="datetimeFigureOut">
              <a:rPr lang="en-US" smtClean="0"/>
              <a:t>7/26/16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ED737-551F-9345-97DA-F38C8F6AC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945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4CF41-D47D-D44A-8C44-D8AB5721DC17}" type="datetimeFigureOut">
              <a:rPr lang="en-US" smtClean="0"/>
              <a:t>7/26/16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ED737-551F-9345-97DA-F38C8F6AC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651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4CF41-D47D-D44A-8C44-D8AB5721DC17}" type="datetimeFigureOut">
              <a:rPr lang="en-US" smtClean="0"/>
              <a:t>7/26/16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ED737-551F-9345-97DA-F38C8F6AC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210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F4CF41-D47D-D44A-8C44-D8AB5721DC17}" type="datetimeFigureOut">
              <a:rPr lang="en-US" smtClean="0"/>
              <a:t>7/26/16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3ED737-551F-9345-97DA-F38C8F6AC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087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96B94178-06EE-A04F-A6F8-C91D14A29D7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7/26/16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44D5BFFF-A45A-8B41-BDBB-C167327763D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761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wiki.ucar.edu/display/sfit4/Infrared+Working+Group+Retrieval+Code,+SFI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7.xml"/><Relationship Id="rId2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32905" y="1812176"/>
            <a:ext cx="7772400" cy="1371599"/>
          </a:xfrm>
        </p:spPr>
        <p:txBody>
          <a:bodyPr>
            <a:noAutofit/>
          </a:bodyPr>
          <a:lstStyle/>
          <a:p>
            <a:r>
              <a:rPr lang="en-US" sz="4400" dirty="0">
                <a:latin typeface="Verdana" pitchFamily="-65" charset="0"/>
                <a:ea typeface="ＭＳ Ｐゴシック" pitchFamily="-65" charset="-128"/>
              </a:rPr>
              <a:t>SFit4</a:t>
            </a:r>
            <a:br>
              <a:rPr lang="en-US" sz="4400" dirty="0">
                <a:latin typeface="Verdana" pitchFamily="-65" charset="0"/>
                <a:ea typeface="ＭＳ Ｐゴシック" pitchFamily="-65" charset="-128"/>
              </a:rPr>
            </a:br>
            <a:r>
              <a:rPr lang="en-US" sz="4400" dirty="0">
                <a:latin typeface="Verdana" pitchFamily="-65" charset="0"/>
                <a:ea typeface="ＭＳ Ｐゴシック" pitchFamily="-65" charset="-128"/>
              </a:rPr>
              <a:t>Pre-Processing </a:t>
            </a: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04804" y="5870596"/>
            <a:ext cx="2895600" cy="365125"/>
          </a:xfrm>
        </p:spPr>
        <p:txBody>
          <a:bodyPr/>
          <a:lstStyle/>
          <a:p>
            <a:r>
              <a:rPr lang="en-US" sz="2000"/>
              <a:t>NCAR, July 2016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2903964" y="4296353"/>
            <a:ext cx="39333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Ivan Ortega, </a:t>
            </a:r>
            <a:r>
              <a:rPr lang="en-US" sz="2400"/>
              <a:t>James Hannigan</a:t>
            </a:r>
            <a:endParaRPr lang="en-US" sz="2400" dirty="0"/>
          </a:p>
        </p:txBody>
      </p:sp>
      <p:pic>
        <p:nvPicPr>
          <p:cNvPr id="7" name="Picture 6" descr="ncar-logo-spellout-me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487" y="5857896"/>
            <a:ext cx="2295646" cy="75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624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224785"/>
            <a:ext cx="9144000" cy="76686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sz="2800" b="1" i="1" dirty="0"/>
              <a:t>4</a:t>
            </a:r>
            <a:r>
              <a:rPr lang="en-US" sz="2800" b="1" i="1" dirty="0" smtClean="0"/>
              <a:t>) </a:t>
            </a:r>
            <a:r>
              <a:rPr lang="en-US" sz="2800" b="1" i="1" dirty="0"/>
              <a:t>Append initial spectral data base with weather data   </a:t>
            </a:r>
          </a:p>
          <a:p>
            <a:endParaRPr lang="en-US" sz="2800" b="1" i="1" dirty="0"/>
          </a:p>
          <a:p>
            <a:endParaRPr lang="en-US" sz="2800" b="1" i="1" dirty="0"/>
          </a:p>
        </p:txBody>
      </p:sp>
      <p:sp>
        <p:nvSpPr>
          <p:cNvPr id="3" name="Rectangle 2"/>
          <p:cNvSpPr/>
          <p:nvPr/>
        </p:nvSpPr>
        <p:spPr>
          <a:xfrm>
            <a:off x="122548" y="1014125"/>
            <a:ext cx="88517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 python program was created to </a:t>
            </a:r>
            <a:r>
              <a:rPr lang="en-US" dirty="0" smtClean="0"/>
              <a:t>append the initial spectral database with the house and external station weather data.</a:t>
            </a:r>
            <a:endParaRPr lang="en-US" dirty="0"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4999612"/>
              </p:ext>
            </p:extLst>
          </p:nvPr>
        </p:nvGraphicFramePr>
        <p:xfrm>
          <a:off x="122548" y="2153134"/>
          <a:ext cx="8592533" cy="11074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3069459"/>
                <a:gridCol w="5523074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Program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 err="1" smtClean="0">
                          <a:latin typeface="American Typewriter" charset="0"/>
                          <a:ea typeface="American Typewriter" charset="0"/>
                          <a:cs typeface="American Typewriter" charset="0"/>
                        </a:rPr>
                        <a:t>appendSpecDB.py</a:t>
                      </a:r>
                      <a:endParaRPr lang="en-US" dirty="0">
                        <a:latin typeface="American Typewriter" charset="0"/>
                        <a:ea typeface="American Typewriter" charset="0"/>
                        <a:cs typeface="American Typewriter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 smtClean="0"/>
                        <a:t>Program to create the append spectral database file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 err="1" smtClean="0">
                          <a:latin typeface="American Typewriter" charset="0"/>
                          <a:ea typeface="American Typewriter" charset="0"/>
                          <a:cs typeface="American Typewriter" charset="0"/>
                        </a:rPr>
                        <a:t>appndSpecDBInputFile.py</a:t>
                      </a:r>
                      <a:endParaRPr lang="en-US" dirty="0">
                        <a:latin typeface="American Typewriter" charset="0"/>
                        <a:ea typeface="American Typewriter" charset="0"/>
                        <a:cs typeface="American Typewriter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 smtClean="0"/>
                        <a:t>Input file for </a:t>
                      </a:r>
                      <a:r>
                        <a:rPr lang="en-US" sz="1800" u="none" strike="noStrike" kern="1200" baseline="0" dirty="0" err="1" smtClean="0"/>
                        <a:t>appendSpecDB.py</a:t>
                      </a:r>
                      <a:endParaRPr lang="en-US" dirty="0">
                        <a:latin typeface="American Typewriter" charset="0"/>
                        <a:ea typeface="American Typewriter" charset="0"/>
                        <a:cs typeface="American Typewriter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122548" y="3674860"/>
            <a:ext cx="930425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The program reads </a:t>
            </a:r>
            <a:r>
              <a:rPr lang="en-US" dirty="0"/>
              <a:t>in the initial spectral database file. It then searches the</a:t>
            </a:r>
          </a:p>
          <a:p>
            <a:r>
              <a:rPr lang="en-US" dirty="0"/>
              <a:t>house and external station files for weather data at the time of observation, plus a certain</a:t>
            </a:r>
          </a:p>
          <a:p>
            <a:r>
              <a:rPr lang="en-US" dirty="0"/>
              <a:t>number of minutes specified by the user. The mean of the data collected is calculated and a</a:t>
            </a:r>
          </a:p>
          <a:p>
            <a:r>
              <a:rPr lang="en-US" dirty="0"/>
              <a:t>new spectral database file is </a:t>
            </a:r>
            <a:r>
              <a:rPr lang="en-US" dirty="0" smtClean="0"/>
              <a:t>created.</a:t>
            </a:r>
          </a:p>
          <a:p>
            <a:endParaRPr lang="en-US" dirty="0"/>
          </a:p>
          <a:p>
            <a:r>
              <a:rPr lang="en-US" dirty="0"/>
              <a:t>The sfit4Layer1 processing looks for a database file with all years. Once you create a year</a:t>
            </a:r>
          </a:p>
          <a:p>
            <a:r>
              <a:rPr lang="en-US" dirty="0"/>
              <a:t>appended spectral database file you should copy or append this to the file which contains</a:t>
            </a:r>
          </a:p>
          <a:p>
            <a:r>
              <a:rPr lang="en-US" dirty="0"/>
              <a:t>all years processed</a:t>
            </a:r>
          </a:p>
        </p:txBody>
      </p:sp>
    </p:spTree>
    <p:extLst>
      <p:ext uri="{BB962C8B-B14F-4D97-AF65-F5344CB8AC3E}">
        <p14:creationId xmlns:p14="http://schemas.microsoft.com/office/powerpoint/2010/main" val="1130427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311587" y="706513"/>
            <a:ext cx="300159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err="1" smtClean="0"/>
              <a:t>Coadding</a:t>
            </a:r>
            <a:r>
              <a:rPr lang="en-US" sz="2800" b="1" dirty="0" smtClean="0"/>
              <a:t> spectra? </a:t>
            </a:r>
            <a:endParaRPr lang="en-US" sz="2800" b="1" dirty="0"/>
          </a:p>
        </p:txBody>
      </p:sp>
      <p:sp>
        <p:nvSpPr>
          <p:cNvPr id="3" name="Rectangle 2"/>
          <p:cNvSpPr/>
          <p:nvPr/>
        </p:nvSpPr>
        <p:spPr>
          <a:xfrm>
            <a:off x="174395" y="1672793"/>
            <a:ext cx="884705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The program </a:t>
            </a:r>
            <a:r>
              <a:rPr lang="en-US" sz="1600" dirty="0" err="1">
                <a:latin typeface="American Typewriter" charset="0"/>
                <a:ea typeface="American Typewriter" charset="0"/>
                <a:cs typeface="American Typewriter" charset="0"/>
              </a:rPr>
              <a:t>mkCoadSpecDB.py</a:t>
            </a:r>
            <a:r>
              <a:rPr lang="en-US" sz="1600" dirty="0"/>
              <a:t> co-adds two </a:t>
            </a:r>
            <a:r>
              <a:rPr lang="en-US" sz="1600" dirty="0" err="1" smtClean="0"/>
              <a:t>bnr</a:t>
            </a:r>
            <a:r>
              <a:rPr lang="en-US" sz="1600" dirty="0" smtClean="0"/>
              <a:t> files </a:t>
            </a:r>
            <a:r>
              <a:rPr lang="en-US" sz="1600" dirty="0"/>
              <a:t>together with the appropriate forward and backward </a:t>
            </a:r>
            <a:r>
              <a:rPr lang="en-US" sz="1600" dirty="0" smtClean="0"/>
              <a:t>scans. </a:t>
            </a:r>
            <a:r>
              <a:rPr lang="en-US" sz="1600" dirty="0"/>
              <a:t>A new </a:t>
            </a:r>
            <a:r>
              <a:rPr lang="en-US" sz="1600" dirty="0" err="1"/>
              <a:t>coadded</a:t>
            </a:r>
            <a:r>
              <a:rPr lang="en-US" sz="1600" dirty="0"/>
              <a:t> </a:t>
            </a:r>
            <a:r>
              <a:rPr lang="en-US" sz="1600" dirty="0" err="1"/>
              <a:t>bnr</a:t>
            </a:r>
            <a:r>
              <a:rPr lang="en-US" sz="1600" dirty="0"/>
              <a:t> file </a:t>
            </a:r>
            <a:r>
              <a:rPr lang="en-US" sz="1600" dirty="0" smtClean="0"/>
              <a:t>is created</a:t>
            </a:r>
            <a:r>
              <a:rPr lang="en-US" sz="1600" dirty="0"/>
              <a:t>. The program </a:t>
            </a:r>
            <a:r>
              <a:rPr lang="en-US" sz="1600" dirty="0" err="1">
                <a:latin typeface="American Typewriter" charset="0"/>
                <a:ea typeface="American Typewriter" charset="0"/>
                <a:cs typeface="American Typewriter" charset="0"/>
              </a:rPr>
              <a:t>mkCoadSpecDB.py</a:t>
            </a:r>
            <a:r>
              <a:rPr lang="en-US" sz="1600" dirty="0"/>
              <a:t> calls the C program </a:t>
            </a:r>
            <a:r>
              <a:rPr lang="en-US" sz="1600" dirty="0" err="1">
                <a:latin typeface="American Typewriter" charset="0"/>
                <a:ea typeface="American Typewriter" charset="0"/>
                <a:cs typeface="American Typewriter" charset="0"/>
              </a:rPr>
              <a:t>coadd.c</a:t>
            </a:r>
            <a:r>
              <a:rPr lang="en-US" sz="1600" dirty="0"/>
              <a:t> to co-add the </a:t>
            </a:r>
            <a:r>
              <a:rPr lang="en-US" sz="1600" dirty="0" smtClean="0"/>
              <a:t>files. The </a:t>
            </a:r>
            <a:r>
              <a:rPr lang="en-US" sz="1600" dirty="0"/>
              <a:t>program </a:t>
            </a:r>
            <a:r>
              <a:rPr lang="en-US" sz="1600" dirty="0" err="1">
                <a:latin typeface="American Typewriter" charset="0"/>
                <a:ea typeface="American Typewriter" charset="0"/>
                <a:cs typeface="American Typewriter" charset="0"/>
              </a:rPr>
              <a:t>mkCoadSpecDB.py</a:t>
            </a:r>
            <a:r>
              <a:rPr lang="en-US" sz="1600" dirty="0"/>
              <a:t> requires an input </a:t>
            </a:r>
            <a:r>
              <a:rPr lang="en-US" sz="1600" dirty="0" smtClean="0"/>
              <a:t>file (</a:t>
            </a:r>
            <a:r>
              <a:rPr lang="en-US" sz="1600" dirty="0" err="1" smtClean="0">
                <a:latin typeface="American Typewriter" charset="0"/>
                <a:ea typeface="American Typewriter" charset="0"/>
                <a:cs typeface="American Typewriter" charset="0"/>
              </a:rPr>
              <a:t>CoadSpecDBInputFile.py</a:t>
            </a:r>
            <a:r>
              <a:rPr lang="en-US" sz="1600" dirty="0" smtClean="0"/>
              <a:t>).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9210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784" y="216817"/>
            <a:ext cx="7886700" cy="766862"/>
          </a:xfrm>
        </p:spPr>
        <p:txBody>
          <a:bodyPr/>
          <a:lstStyle/>
          <a:p>
            <a:pPr algn="ctr"/>
            <a:r>
              <a:rPr lang="en-US" b="1" dirty="0" smtClean="0"/>
              <a:t>Introduction</a:t>
            </a:r>
            <a:endParaRPr lang="en-US" b="1" dirty="0"/>
          </a:p>
        </p:txBody>
      </p:sp>
      <p:sp>
        <p:nvSpPr>
          <p:cNvPr id="3" name="Rectangle 2"/>
          <p:cNvSpPr/>
          <p:nvPr/>
        </p:nvSpPr>
        <p:spPr>
          <a:xfrm>
            <a:off x="320511" y="1350291"/>
            <a:ext cx="859724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b="0" i="0" u="none" strike="noStrike" baseline="0" dirty="0" smtClean="0"/>
              <a:t>This presentation describes the step-by-step procedures</a:t>
            </a:r>
            <a:r>
              <a:rPr lang="en-US" sz="2400" b="0" i="0" u="none" strike="noStrike" dirty="0" smtClean="0"/>
              <a:t> </a:t>
            </a:r>
            <a:r>
              <a:rPr lang="en-US" sz="2400" b="0" i="0" u="none" strike="noStrike" baseline="0" dirty="0" smtClean="0"/>
              <a:t>used by the NCAR OT group in the pre-processing of ground-based high resolution spectral</a:t>
            </a:r>
            <a:r>
              <a:rPr lang="en-US" sz="2400" b="0" i="0" u="none" strike="noStrike" dirty="0" smtClean="0"/>
              <a:t> </a:t>
            </a:r>
            <a:r>
              <a:rPr lang="en-US" sz="2400" b="0" i="0" u="none" strike="noStrike" baseline="0" dirty="0" smtClean="0"/>
              <a:t>data from the sites located at Thule Greenland, Mauna Loa, Hawaii and Boulder Colorado.</a:t>
            </a:r>
          </a:p>
          <a:p>
            <a:pPr marL="285750" indent="-285750">
              <a:buFont typeface="Arial" charset="0"/>
              <a:buChar char="•"/>
            </a:pPr>
            <a:endParaRPr lang="en-US" sz="2400" dirty="0"/>
          </a:p>
          <a:p>
            <a:pPr marL="285750" indent="-285750">
              <a:buFont typeface="Arial" charset="0"/>
              <a:buChar char="•"/>
            </a:pPr>
            <a:r>
              <a:rPr lang="en-US" sz="2400" b="0" i="0" u="none" strike="noStrike" baseline="0" dirty="0" smtClean="0"/>
              <a:t>The necessary</a:t>
            </a:r>
            <a:r>
              <a:rPr lang="en-US" sz="2400" b="0" i="0" u="none" strike="noStrike" dirty="0" smtClean="0"/>
              <a:t> tools (mostly python and IDL scripts) are introduced.</a:t>
            </a:r>
            <a:endParaRPr lang="en-US" sz="2400" b="0" i="0" u="none" strike="noStrike" baseline="0" dirty="0" smtClean="0"/>
          </a:p>
          <a:p>
            <a:endParaRPr lang="en-US" sz="2400" b="0" i="0" u="none" strike="noStrike" baseline="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400" b="0" i="0" u="none" strike="noStrike" baseline="0" dirty="0" smtClean="0"/>
              <a:t>These processing tools can be applied (with</a:t>
            </a:r>
            <a:r>
              <a:rPr lang="en-US" sz="2400" b="0" i="0" u="none" strike="noStrike" dirty="0" smtClean="0"/>
              <a:t> hopefully minimal changes) </a:t>
            </a:r>
            <a:r>
              <a:rPr lang="en-US" sz="2400" b="0" i="0" u="none" strike="noStrike" baseline="0" dirty="0" smtClean="0"/>
              <a:t>to any similar data set.</a:t>
            </a:r>
          </a:p>
          <a:p>
            <a:pPr marL="285750" indent="-285750">
              <a:buFont typeface="Arial" charset="0"/>
              <a:buChar char="•"/>
            </a:pPr>
            <a:endParaRPr lang="en-US" sz="2400" dirty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The Pre-Processing is an essential part prior to running SFIT4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20350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0510" y="983679"/>
            <a:ext cx="8653807" cy="44319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/>
              <a:t>1) </a:t>
            </a:r>
            <a:r>
              <a:rPr lang="en-US" sz="2400" b="1" dirty="0" err="1" smtClean="0"/>
              <a:t>sfit</a:t>
            </a:r>
            <a:r>
              <a:rPr lang="en-US" sz="2400" b="1" dirty="0" smtClean="0"/>
              <a:t>-processing-environment</a:t>
            </a: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Location:</a:t>
            </a:r>
          </a:p>
          <a:p>
            <a:r>
              <a:rPr lang="en-US" sz="2000" dirty="0"/>
              <a:t>Inside NCAR LAN: https://</a:t>
            </a:r>
            <a:r>
              <a:rPr lang="en-US" sz="2000" dirty="0" err="1"/>
              <a:t>git.ucar.edu</a:t>
            </a:r>
            <a:r>
              <a:rPr lang="en-US" sz="2000" dirty="0"/>
              <a:t>/?p=</a:t>
            </a:r>
            <a:r>
              <a:rPr lang="en-US" sz="2000" dirty="0" err="1"/>
              <a:t>sfit</a:t>
            </a:r>
            <a:r>
              <a:rPr lang="en-US" sz="2000" dirty="0"/>
              <a:t>-processing-</a:t>
            </a:r>
            <a:r>
              <a:rPr lang="en-US" sz="2000" dirty="0" err="1"/>
              <a:t>environment.git</a:t>
            </a:r>
            <a:endParaRPr lang="en-US" sz="2000" dirty="0" smtClean="0"/>
          </a:p>
          <a:p>
            <a:r>
              <a:rPr lang="en-US" sz="2000" dirty="0" smtClean="0"/>
              <a:t>Outside NCAR LAN: https://proxy.</a:t>
            </a:r>
            <a:r>
              <a:rPr lang="en-US" sz="2000" dirty="0"/>
              <a:t> </a:t>
            </a:r>
            <a:r>
              <a:rPr lang="en-US" sz="2000" dirty="0" err="1"/>
              <a:t>git.ucar.edu</a:t>
            </a:r>
            <a:r>
              <a:rPr lang="en-US" sz="2000" dirty="0"/>
              <a:t>/?p=</a:t>
            </a:r>
            <a:r>
              <a:rPr lang="en-US" sz="2000" dirty="0" err="1"/>
              <a:t>sfit</a:t>
            </a:r>
            <a:r>
              <a:rPr lang="en-US" sz="2000" dirty="0"/>
              <a:t>-processing-</a:t>
            </a:r>
            <a:r>
              <a:rPr lang="en-US" sz="2000" dirty="0" err="1"/>
              <a:t>environment.git</a:t>
            </a:r>
            <a:endParaRPr lang="en-US" sz="2000" dirty="0" smtClean="0"/>
          </a:p>
          <a:p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Description</a:t>
            </a:r>
            <a:r>
              <a:rPr lang="en-US" sz="2000" dirty="0"/>
              <a:t>: This repository contains codes for pre and post processing sfit4</a:t>
            </a:r>
          </a:p>
          <a:p>
            <a:r>
              <a:rPr lang="en-US" sz="2000" dirty="0"/>
              <a:t>retrieval data. These codes also contain the error analysis for sfit4</a:t>
            </a:r>
            <a:r>
              <a:rPr lang="en-US" sz="2000" dirty="0" smtClean="0"/>
              <a:t>.</a:t>
            </a:r>
          </a:p>
          <a:p>
            <a:endParaRPr lang="en-US" sz="2000" dirty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Permissions</a:t>
            </a:r>
            <a:r>
              <a:rPr lang="en-US" sz="2000" dirty="0"/>
              <a:t>: This repository is global read with write permissions only to </a:t>
            </a:r>
            <a:r>
              <a:rPr lang="en-US" sz="2000" dirty="0" smtClean="0"/>
              <a:t>registered users.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/>
          </a:p>
          <a:p>
            <a:r>
              <a:rPr lang="en-US" sz="2000" b="1" dirty="0" smtClean="0"/>
              <a:t>2) SFIT4 Wiki</a:t>
            </a:r>
            <a:endParaRPr lang="en-US" sz="20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Location: </a:t>
            </a: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wiki.ucar.edu/display/sfit4/Infrared+Working+Group+Retrieval+Code%2C+SFIT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75784" y="216817"/>
            <a:ext cx="7886700" cy="76686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/>
              <a:t>Where to find the tools?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335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224785"/>
            <a:ext cx="9144000" cy="76686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smtClean="0"/>
              <a:t>General overview of Pre-Processing</a:t>
            </a:r>
            <a:endParaRPr lang="en-US" sz="4000" b="1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07990933"/>
              </p:ext>
            </p:extLst>
          </p:nvPr>
        </p:nvGraphicFramePr>
        <p:xfrm>
          <a:off x="216817" y="991647"/>
          <a:ext cx="9049732" cy="51546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29710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/>
          <p:cNvSpPr/>
          <p:nvPr/>
        </p:nvSpPr>
        <p:spPr>
          <a:xfrm>
            <a:off x="249610" y="5273027"/>
            <a:ext cx="2761419" cy="1298850"/>
          </a:xfrm>
          <a:prstGeom prst="rect">
            <a:avLst/>
          </a:prstGeom>
          <a:solidFill>
            <a:schemeClr val="bg2"/>
          </a:solidFill>
          <a:ln w="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72289" y="17033"/>
            <a:ext cx="60581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2400" i="1" u="sng" dirty="0">
                <a:solidFill>
                  <a:prstClr val="black"/>
                </a:solidFill>
              </a:rPr>
              <a:t>Input and Output Flow for Pre-Processing </a:t>
            </a: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2294" y="1822824"/>
            <a:ext cx="9091706" cy="29882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0" y="4903695"/>
            <a:ext cx="9144000" cy="29882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-9337" y="203534"/>
            <a:ext cx="866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dirty="0">
                <a:solidFill>
                  <a:srgbClr val="660066"/>
                </a:solidFill>
              </a:rPr>
              <a:t>Inputs</a:t>
            </a:r>
          </a:p>
        </p:txBody>
      </p:sp>
      <p:sp>
        <p:nvSpPr>
          <p:cNvPr id="21" name="Multidocument 20"/>
          <p:cNvSpPr/>
          <p:nvPr/>
        </p:nvSpPr>
        <p:spPr>
          <a:xfrm>
            <a:off x="978562" y="856815"/>
            <a:ext cx="1102659" cy="717176"/>
          </a:xfrm>
          <a:prstGeom prst="flowChartMulti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600" dirty="0">
                <a:solidFill>
                  <a:prstClr val="white"/>
                </a:solidFill>
              </a:rPr>
              <a:t>OPUS Files</a:t>
            </a:r>
          </a:p>
        </p:txBody>
      </p:sp>
      <p:sp>
        <p:nvSpPr>
          <p:cNvPr id="23" name="Process 22"/>
          <p:cNvSpPr/>
          <p:nvPr/>
        </p:nvSpPr>
        <p:spPr>
          <a:xfrm>
            <a:off x="314862" y="2517940"/>
            <a:ext cx="2430061" cy="1472085"/>
          </a:xfrm>
          <a:prstGeom prst="flowChartProcess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defTabSz="457200">
              <a:buFont typeface="Arial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Geometric calculations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Constructs spectral </a:t>
            </a:r>
            <a:r>
              <a:rPr lang="en-US" sz="1400" dirty="0" err="1">
                <a:solidFill>
                  <a:prstClr val="black"/>
                </a:solidFill>
              </a:rPr>
              <a:t>db</a:t>
            </a:r>
            <a:r>
              <a:rPr lang="en-US" sz="1400" dirty="0">
                <a:solidFill>
                  <a:prstClr val="black"/>
                </a:solidFill>
              </a:rPr>
              <a:t> file</a:t>
            </a:r>
          </a:p>
          <a:p>
            <a:pPr marL="285750" indent="-285750" defTabSz="457200">
              <a:buFont typeface="Arial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Converts OPUS raw data to .</a:t>
            </a:r>
            <a:r>
              <a:rPr lang="en-US" sz="1400" dirty="0" err="1">
                <a:solidFill>
                  <a:prstClr val="black"/>
                </a:solidFill>
              </a:rPr>
              <a:t>bnr</a:t>
            </a:r>
            <a:r>
              <a:rPr lang="en-US" sz="1400" dirty="0">
                <a:solidFill>
                  <a:prstClr val="black"/>
                </a:solidFill>
              </a:rPr>
              <a:t> format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999432" y="2587564"/>
            <a:ext cx="10204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sz="1400" u="sng" dirty="0">
                <a:solidFill>
                  <a:prstClr val="black"/>
                </a:solidFill>
              </a:rPr>
              <a:t>ckopus.f90</a:t>
            </a:r>
          </a:p>
        </p:txBody>
      </p:sp>
      <p:sp>
        <p:nvSpPr>
          <p:cNvPr id="52" name="Multidocument 51"/>
          <p:cNvSpPr/>
          <p:nvPr/>
        </p:nvSpPr>
        <p:spPr>
          <a:xfrm>
            <a:off x="1755277" y="5435328"/>
            <a:ext cx="1110127" cy="933832"/>
          </a:xfrm>
          <a:prstGeom prst="flowChartMultidocumen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400" dirty="0">
                <a:solidFill>
                  <a:prstClr val="white"/>
                </a:solidFill>
              </a:rPr>
              <a:t>.</a:t>
            </a:r>
            <a:r>
              <a:rPr lang="en-US" sz="1400" dirty="0" err="1">
                <a:solidFill>
                  <a:prstClr val="white"/>
                </a:solidFill>
              </a:rPr>
              <a:t>bnr</a:t>
            </a:r>
            <a:r>
              <a:rPr lang="en-US" sz="1400" dirty="0">
                <a:solidFill>
                  <a:prstClr val="white"/>
                </a:solidFill>
              </a:rPr>
              <a:t> Files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58412" y="6240898"/>
            <a:ext cx="1284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dirty="0">
                <a:solidFill>
                  <a:prstClr val="black"/>
                </a:solidFill>
              </a:rPr>
              <a:t>Timestamp</a:t>
            </a:r>
          </a:p>
        </p:txBody>
      </p:sp>
      <p:cxnSp>
        <p:nvCxnSpPr>
          <p:cNvPr id="55" name="Elbow Connector 54"/>
          <p:cNvCxnSpPr/>
          <p:nvPr/>
        </p:nvCxnSpPr>
        <p:spPr>
          <a:xfrm rot="5400000">
            <a:off x="1038120" y="2027024"/>
            <a:ext cx="960983" cy="3260"/>
          </a:xfrm>
          <a:prstGeom prst="bent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23" idx="2"/>
            <a:endCxn id="76" idx="0"/>
          </p:cNvCxnSpPr>
          <p:nvPr/>
        </p:nvCxnSpPr>
        <p:spPr>
          <a:xfrm rot="5400000">
            <a:off x="433443" y="4496653"/>
            <a:ext cx="1603079" cy="589822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Elbow Connector 62"/>
          <p:cNvCxnSpPr>
            <a:stCxn id="23" idx="2"/>
            <a:endCxn id="52" idx="0"/>
          </p:cNvCxnSpPr>
          <p:nvPr/>
        </p:nvCxnSpPr>
        <p:spPr>
          <a:xfrm rot="16200000" flipH="1">
            <a:off x="1235652" y="4284266"/>
            <a:ext cx="1445303" cy="856820"/>
          </a:xfrm>
          <a:prstGeom prst="bentConnector3">
            <a:avLst>
              <a:gd name="adj1" fmla="val 55218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Stored Data 75"/>
          <p:cNvSpPr/>
          <p:nvPr/>
        </p:nvSpPr>
        <p:spPr>
          <a:xfrm>
            <a:off x="272946" y="5593104"/>
            <a:ext cx="1334249" cy="618281"/>
          </a:xfrm>
          <a:prstGeom prst="flowChartOnlineStorag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600" dirty="0">
                <a:solidFill>
                  <a:prstClr val="white"/>
                </a:solidFill>
              </a:rPr>
              <a:t>Spectral DB 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979926" y="67898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7" name="Document 46"/>
          <p:cNvSpPr/>
          <p:nvPr/>
        </p:nvSpPr>
        <p:spPr>
          <a:xfrm>
            <a:off x="3026306" y="633683"/>
            <a:ext cx="1924519" cy="1047693"/>
          </a:xfrm>
          <a:prstGeom prst="flowChart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defTabSz="457200"/>
            <a:r>
              <a:rPr lang="en-US" sz="1400" dirty="0" smtClean="0">
                <a:solidFill>
                  <a:prstClr val="white"/>
                </a:solidFill>
              </a:rPr>
              <a:t>Ancillary Data</a:t>
            </a:r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48" name="Stored Data 47"/>
          <p:cNvSpPr/>
          <p:nvPr/>
        </p:nvSpPr>
        <p:spPr>
          <a:xfrm>
            <a:off x="3076844" y="905146"/>
            <a:ext cx="1484574" cy="557170"/>
          </a:xfrm>
          <a:prstGeom prst="flowChartOnlineStorag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400" smtClean="0">
                <a:solidFill>
                  <a:prstClr val="white"/>
                </a:solidFill>
              </a:rPr>
              <a:t>NCEP, ERA, WACCM</a:t>
            </a:r>
            <a:endParaRPr lang="en-US" sz="1400" dirty="0">
              <a:solidFill>
                <a:prstClr val="white"/>
              </a:solidFill>
            </a:endParaRPr>
          </a:p>
        </p:txBody>
      </p:sp>
      <p:cxnSp>
        <p:nvCxnSpPr>
          <p:cNvPr id="50" name="Elbow Connector 49"/>
          <p:cNvCxnSpPr>
            <a:endCxn id="51" idx="0"/>
          </p:cNvCxnSpPr>
          <p:nvPr/>
        </p:nvCxnSpPr>
        <p:spPr>
          <a:xfrm rot="16200000" flipH="1">
            <a:off x="3389259" y="2072399"/>
            <a:ext cx="1214892" cy="320915"/>
          </a:xfrm>
          <a:prstGeom prst="bent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Process 50"/>
          <p:cNvSpPr/>
          <p:nvPr/>
        </p:nvSpPr>
        <p:spPr>
          <a:xfrm>
            <a:off x="3155094" y="2840303"/>
            <a:ext cx="2004138" cy="864963"/>
          </a:xfrm>
          <a:prstGeom prst="flowChartProcess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lvl="0" indent="-285750" defTabSz="457200"/>
            <a:r>
              <a:rPr lang="en-US" sz="1400" smtClean="0">
                <a:solidFill>
                  <a:schemeClr val="tx1"/>
                </a:solidFill>
              </a:rPr>
              <a:t>Interpolate with WACCM </a:t>
            </a:r>
            <a:r>
              <a:rPr lang="en-US" sz="1400" dirty="0">
                <a:solidFill>
                  <a:schemeClr val="tx1"/>
                </a:solidFill>
              </a:rPr>
              <a:t>data to reach 120km</a:t>
            </a:r>
          </a:p>
        </p:txBody>
      </p:sp>
      <p:cxnSp>
        <p:nvCxnSpPr>
          <p:cNvPr id="56" name="Elbow Connector 55"/>
          <p:cNvCxnSpPr>
            <a:stCxn id="51" idx="2"/>
            <a:endCxn id="57" idx="0"/>
          </p:cNvCxnSpPr>
          <p:nvPr/>
        </p:nvCxnSpPr>
        <p:spPr>
          <a:xfrm rot="16200000" flipH="1">
            <a:off x="3388311" y="4474117"/>
            <a:ext cx="1862555" cy="324851"/>
          </a:xfrm>
          <a:prstGeom prst="bent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Document 56"/>
          <p:cNvSpPr/>
          <p:nvPr/>
        </p:nvSpPr>
        <p:spPr>
          <a:xfrm>
            <a:off x="3753867" y="5567821"/>
            <a:ext cx="1456294" cy="844439"/>
          </a:xfrm>
          <a:prstGeom prst="flowChartDocumen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400" dirty="0"/>
              <a:t>ZPTW </a:t>
            </a:r>
            <a:r>
              <a:rPr lang="en-US" sz="1400" dirty="0" smtClean="0"/>
              <a:t>Profiles</a:t>
            </a:r>
          </a:p>
          <a:p>
            <a:pPr algn="ctr" defTabSz="457200"/>
            <a:r>
              <a:rPr lang="en-US" sz="1400" dirty="0" smtClean="0">
                <a:solidFill>
                  <a:prstClr val="white"/>
                </a:solidFill>
              </a:rPr>
              <a:t>Zpt.nmc.120</a:t>
            </a:r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6156532" y="69318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-9337" y="1819541"/>
            <a:ext cx="1165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dirty="0">
                <a:solidFill>
                  <a:srgbClr val="660066"/>
                </a:solidFill>
              </a:rPr>
              <a:t>Processes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0" y="4891024"/>
            <a:ext cx="956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dirty="0">
                <a:solidFill>
                  <a:srgbClr val="660066"/>
                </a:solidFill>
              </a:rPr>
              <a:t>Outputs</a:t>
            </a:r>
          </a:p>
        </p:txBody>
      </p:sp>
      <p:sp>
        <p:nvSpPr>
          <p:cNvPr id="62" name="Document 61"/>
          <p:cNvSpPr/>
          <p:nvPr/>
        </p:nvSpPr>
        <p:spPr>
          <a:xfrm>
            <a:off x="7888762" y="812838"/>
            <a:ext cx="1165413" cy="657412"/>
          </a:xfrm>
          <a:prstGeom prst="flowChart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400" dirty="0" err="1">
                <a:solidFill>
                  <a:prstClr val="white"/>
                </a:solidFill>
              </a:rPr>
              <a:t>isotope.input</a:t>
            </a:r>
            <a:r>
              <a:rPr lang="en-US" sz="1400" dirty="0">
                <a:solidFill>
                  <a:prstClr val="white"/>
                </a:solidFill>
              </a:rPr>
              <a:t> </a:t>
            </a:r>
          </a:p>
        </p:txBody>
      </p:sp>
      <p:sp>
        <p:nvSpPr>
          <p:cNvPr id="64" name="Document 63"/>
          <p:cNvSpPr/>
          <p:nvPr/>
        </p:nvSpPr>
        <p:spPr>
          <a:xfrm>
            <a:off x="6563680" y="5468678"/>
            <a:ext cx="1023470" cy="1060824"/>
          </a:xfrm>
          <a:prstGeom prst="flowChartDocumen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400" dirty="0">
                <a:solidFill>
                  <a:prstClr val="white"/>
                </a:solidFill>
              </a:rPr>
              <a:t>Reduced Spectral File</a:t>
            </a:r>
          </a:p>
          <a:p>
            <a:pPr algn="ctr" defTabSz="457200"/>
            <a:r>
              <a:rPr lang="en-US" sz="1400" dirty="0" err="1">
                <a:solidFill>
                  <a:prstClr val="white"/>
                </a:solidFill>
              </a:rPr>
              <a:t>X_Y.hbin</a:t>
            </a:r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65" name="Round Diagonal Corner Rectangle 64"/>
          <p:cNvSpPr/>
          <p:nvPr/>
        </p:nvSpPr>
        <p:spPr>
          <a:xfrm>
            <a:off x="5691909" y="2447453"/>
            <a:ext cx="3037311" cy="2241625"/>
          </a:xfrm>
          <a:prstGeom prst="round2Diag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5730730" y="4308948"/>
            <a:ext cx="2689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>
                <a:solidFill>
                  <a:prstClr val="black"/>
                </a:solidFill>
              </a:rPr>
              <a:t>sfitLayer0.py 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7" name="Process 66"/>
          <p:cNvSpPr/>
          <p:nvPr/>
        </p:nvSpPr>
        <p:spPr>
          <a:xfrm>
            <a:off x="6213941" y="2545889"/>
            <a:ext cx="2166472" cy="1763059"/>
          </a:xfrm>
          <a:prstGeom prst="flowChartProcess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400" dirty="0">
                <a:solidFill>
                  <a:prstClr val="black"/>
                </a:solidFill>
              </a:rPr>
              <a:t>Extract relevant spectral lines from HITRAN</a:t>
            </a:r>
          </a:p>
        </p:txBody>
      </p:sp>
      <p:cxnSp>
        <p:nvCxnSpPr>
          <p:cNvPr id="68" name="Elbow Connector 67"/>
          <p:cNvCxnSpPr/>
          <p:nvPr/>
        </p:nvCxnSpPr>
        <p:spPr>
          <a:xfrm rot="5400000">
            <a:off x="6606431" y="4777932"/>
            <a:ext cx="1159730" cy="221762"/>
          </a:xfrm>
          <a:prstGeom prst="bent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Elbow Connector 68"/>
          <p:cNvCxnSpPr>
            <a:stCxn id="74" idx="2"/>
          </p:cNvCxnSpPr>
          <p:nvPr/>
        </p:nvCxnSpPr>
        <p:spPr>
          <a:xfrm rot="16200000" flipH="1">
            <a:off x="5657224" y="1756650"/>
            <a:ext cx="1058374" cy="520108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>
            <a:stCxn id="73" idx="2"/>
          </p:cNvCxnSpPr>
          <p:nvPr/>
        </p:nvCxnSpPr>
        <p:spPr>
          <a:xfrm rot="5400000">
            <a:off x="6785579" y="1952690"/>
            <a:ext cx="1104798" cy="8160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2" idx="2"/>
          </p:cNvCxnSpPr>
          <p:nvPr/>
        </p:nvCxnSpPr>
        <p:spPr>
          <a:xfrm rot="5400000">
            <a:off x="7652790" y="1727209"/>
            <a:ext cx="1119101" cy="518258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6210525" y="2545888"/>
            <a:ext cx="8516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sz="1400" u="sng" dirty="0">
                <a:solidFill>
                  <a:prstClr val="black"/>
                </a:solidFill>
              </a:rPr>
              <a:t>hbin.f90</a:t>
            </a:r>
          </a:p>
        </p:txBody>
      </p:sp>
      <p:sp>
        <p:nvSpPr>
          <p:cNvPr id="73" name="Document 72"/>
          <p:cNvSpPr/>
          <p:nvPr/>
        </p:nvSpPr>
        <p:spPr>
          <a:xfrm>
            <a:off x="7012719" y="827141"/>
            <a:ext cx="732118" cy="657412"/>
          </a:xfrm>
          <a:prstGeom prst="flowChart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400" dirty="0">
                <a:solidFill>
                  <a:prstClr val="white"/>
                </a:solidFill>
              </a:rPr>
              <a:t>sfit4.ctl</a:t>
            </a:r>
          </a:p>
        </p:txBody>
      </p:sp>
      <p:sp>
        <p:nvSpPr>
          <p:cNvPr id="74" name="Document 73"/>
          <p:cNvSpPr/>
          <p:nvPr/>
        </p:nvSpPr>
        <p:spPr>
          <a:xfrm>
            <a:off x="5202913" y="647888"/>
            <a:ext cx="1690051" cy="1046802"/>
          </a:xfrm>
          <a:prstGeom prst="flowChart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defTabSz="457200"/>
            <a:r>
              <a:rPr lang="en-US" sz="1400" dirty="0" err="1">
                <a:solidFill>
                  <a:prstClr val="white"/>
                </a:solidFill>
              </a:rPr>
              <a:t>hbin.input</a:t>
            </a:r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75" name="Stored Data 74"/>
          <p:cNvSpPr/>
          <p:nvPr/>
        </p:nvSpPr>
        <p:spPr>
          <a:xfrm>
            <a:off x="5267198" y="1030566"/>
            <a:ext cx="1318318" cy="456951"/>
          </a:xfrm>
          <a:prstGeom prst="flowChartOnlineStorag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600" dirty="0">
                <a:solidFill>
                  <a:prstClr val="white"/>
                </a:solidFill>
              </a:rPr>
              <a:t>HITRAN DB</a:t>
            </a:r>
          </a:p>
        </p:txBody>
      </p:sp>
    </p:spTree>
    <p:extLst>
      <p:ext uri="{BB962C8B-B14F-4D97-AF65-F5344CB8AC3E}">
        <p14:creationId xmlns:p14="http://schemas.microsoft.com/office/powerpoint/2010/main" val="2020592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224785"/>
            <a:ext cx="9144000" cy="76686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i="1" dirty="0" smtClean="0"/>
              <a:t>1) Initial quality check</a:t>
            </a:r>
            <a:endParaRPr lang="en-US" sz="4000" b="1" i="1" dirty="0"/>
          </a:p>
        </p:txBody>
      </p:sp>
      <p:sp>
        <p:nvSpPr>
          <p:cNvPr id="3" name="Rectangle 2"/>
          <p:cNvSpPr/>
          <p:nvPr/>
        </p:nvSpPr>
        <p:spPr>
          <a:xfrm>
            <a:off x="228599" y="1060218"/>
            <a:ext cx="846055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An initial quality check on the spectrum is done using the IDL program </a:t>
            </a:r>
            <a:r>
              <a:rPr lang="en-US" sz="2400" dirty="0" err="1">
                <a:latin typeface="American Typewriter" charset="0"/>
                <a:ea typeface="American Typewriter" charset="0"/>
                <a:cs typeface="American Typewriter" charset="0"/>
              </a:rPr>
              <a:t>ckop.pro</a:t>
            </a:r>
            <a:r>
              <a:rPr lang="en-US" sz="2400" dirty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4673" y="2382074"/>
            <a:ext cx="4012206" cy="216712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8598" y="4918534"/>
            <a:ext cx="83521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Would you like to change the x range (</a:t>
            </a:r>
            <a:r>
              <a:rPr lang="en-US" sz="1200" dirty="0" err="1">
                <a:solidFill>
                  <a:srgbClr val="000000"/>
                </a:solidFill>
                <a:latin typeface="Menlo-Regular" charset="0"/>
              </a:rPr>
              <a:t>p,d,n,f,q,y</a:t>
            </a:r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) : d</a:t>
            </a:r>
          </a:p>
          <a:p>
            <a:endParaRPr lang="en-US" sz="12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Menlo-Regular" charset="0"/>
              </a:rPr>
              <a:t>% FILE_DELETE: Removed file: /net/modeling1.acom.ucar.edu/otserver16/ya4/id/tab/20160520/s6h035a00.0.</a:t>
            </a:r>
            <a:endParaRPr lang="en-US" sz="1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99" y="2382074"/>
            <a:ext cx="3891214" cy="216712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826194" y="2012742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Good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139708" y="2012742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Bad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28598" y="5985795"/>
            <a:ext cx="86985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Note: </a:t>
            </a:r>
            <a:r>
              <a:rPr lang="en-US" dirty="0" smtClean="0"/>
              <a:t>1) The </a:t>
            </a:r>
            <a:r>
              <a:rPr lang="en-US" dirty="0"/>
              <a:t>OPUSREADERPATH=/data/bin needs to be set in the environment </a:t>
            </a:r>
            <a:r>
              <a:rPr lang="en-US" dirty="0" smtClean="0"/>
              <a:t>variables</a:t>
            </a:r>
          </a:p>
          <a:p>
            <a:r>
              <a:rPr lang="en-US" dirty="0"/>
              <a:t> </a:t>
            </a:r>
            <a:r>
              <a:rPr lang="en-US" dirty="0" smtClean="0"/>
              <a:t>          2) Some changes need to be implemented for other sites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194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224785"/>
            <a:ext cx="9144000" cy="76686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sz="4000" b="1" i="1" dirty="0"/>
              <a:t>2</a:t>
            </a:r>
            <a:r>
              <a:rPr lang="en-US" sz="4000" b="1" i="1" dirty="0" smtClean="0"/>
              <a:t>) </a:t>
            </a:r>
            <a:r>
              <a:rPr lang="en-US" sz="4000" b="1" i="1" dirty="0"/>
              <a:t>Initial spectral database</a:t>
            </a:r>
          </a:p>
          <a:p>
            <a:endParaRPr lang="en-US" sz="4000" b="1" i="1" dirty="0"/>
          </a:p>
        </p:txBody>
      </p:sp>
      <p:sp>
        <p:nvSpPr>
          <p:cNvPr id="3" name="Rectangle 2"/>
          <p:cNvSpPr/>
          <p:nvPr/>
        </p:nvSpPr>
        <p:spPr>
          <a:xfrm>
            <a:off x="122548" y="1185669"/>
            <a:ext cx="867266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 python </a:t>
            </a:r>
            <a:r>
              <a:rPr lang="en-US" dirty="0" smtClean="0"/>
              <a:t>program (</a:t>
            </a:r>
            <a:r>
              <a:rPr lang="en-US" dirty="0" err="1" smtClean="0">
                <a:latin typeface="American Typewriter" charset="0"/>
                <a:ea typeface="American Typewriter" charset="0"/>
                <a:cs typeface="American Typewriter" charset="0"/>
              </a:rPr>
              <a:t>mkSpecDB.py</a:t>
            </a:r>
            <a:r>
              <a:rPr lang="en-US" dirty="0" smtClean="0">
                <a:latin typeface="American Typewriter" charset="0"/>
                <a:ea typeface="American Typewriter" charset="0"/>
                <a:cs typeface="American Typewriter" charset="0"/>
              </a:rPr>
              <a:t>)</a:t>
            </a:r>
            <a:r>
              <a:rPr lang="en-US" dirty="0" smtClean="0"/>
              <a:t> </a:t>
            </a:r>
            <a:r>
              <a:rPr lang="en-US" dirty="0"/>
              <a:t>is </a:t>
            </a:r>
            <a:r>
              <a:rPr lang="en-US" dirty="0" smtClean="0"/>
              <a:t>used to </a:t>
            </a:r>
            <a:r>
              <a:rPr lang="en-US" dirty="0"/>
              <a:t>manage the creation of the initial spectral database </a:t>
            </a:r>
            <a:r>
              <a:rPr lang="en-US" dirty="0" smtClean="0"/>
              <a:t>file:</a:t>
            </a:r>
            <a:endParaRPr lang="en-US" dirty="0"/>
          </a:p>
          <a:p>
            <a:endParaRPr lang="en-US" dirty="0"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3420371"/>
            <a:ext cx="9144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There are logical flags which control the creating of a file which list the folders processed</a:t>
            </a:r>
          </a:p>
          <a:p>
            <a:r>
              <a:rPr lang="en-US" dirty="0"/>
              <a:t>and whether </a:t>
            </a:r>
            <a:r>
              <a:rPr lang="en-US" dirty="0" err="1"/>
              <a:t>bnr</a:t>
            </a:r>
            <a:r>
              <a:rPr lang="en-US" dirty="0"/>
              <a:t> files are created</a:t>
            </a:r>
            <a:r>
              <a:rPr lang="en-US" dirty="0" smtClean="0"/>
              <a:t>. </a:t>
            </a:r>
            <a:r>
              <a:rPr lang="en-US" dirty="0"/>
              <a:t>The output files have the names </a:t>
            </a:r>
            <a:r>
              <a:rPr lang="en-US" dirty="0" err="1"/>
              <a:t>spDB_loc_YYYY.dat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Example: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4620700"/>
            <a:ext cx="879520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600" dirty="0"/>
              <a:t>Filename        Site         </a:t>
            </a:r>
            <a:r>
              <a:rPr lang="de-DE" sz="600" dirty="0" err="1"/>
              <a:t>SBlock</a:t>
            </a:r>
            <a:r>
              <a:rPr lang="de-DE" sz="600" dirty="0"/>
              <a:t>       </a:t>
            </a:r>
            <a:r>
              <a:rPr lang="de-DE" sz="600" dirty="0" err="1"/>
              <a:t>TOffs</a:t>
            </a:r>
            <a:r>
              <a:rPr lang="de-DE" sz="600" dirty="0"/>
              <a:t>        </a:t>
            </a:r>
            <a:r>
              <a:rPr lang="de-DE" sz="600" dirty="0" err="1"/>
              <a:t>TStamp</a:t>
            </a:r>
            <a:r>
              <a:rPr lang="de-DE" sz="600" dirty="0"/>
              <a:t>       Date         Time         SNR          </a:t>
            </a:r>
            <a:r>
              <a:rPr lang="de-DE" sz="600" dirty="0" err="1"/>
              <a:t>N_Lat</a:t>
            </a:r>
            <a:r>
              <a:rPr lang="de-DE" sz="600" dirty="0"/>
              <a:t>        </a:t>
            </a:r>
            <a:r>
              <a:rPr lang="de-DE" sz="600" dirty="0" err="1"/>
              <a:t>W_Lon</a:t>
            </a:r>
            <a:r>
              <a:rPr lang="de-DE" sz="600" dirty="0"/>
              <a:t>        Alt          </a:t>
            </a:r>
            <a:r>
              <a:rPr lang="de-DE" sz="600" dirty="0" err="1"/>
              <a:t>SAzm</a:t>
            </a:r>
            <a:r>
              <a:rPr lang="de-DE" sz="600" dirty="0"/>
              <a:t>         </a:t>
            </a:r>
            <a:r>
              <a:rPr lang="de-DE" sz="600" dirty="0" err="1"/>
              <a:t>SZen</a:t>
            </a:r>
            <a:r>
              <a:rPr lang="de-DE" sz="600" dirty="0"/>
              <a:t>         ROE          Dur          </a:t>
            </a:r>
            <a:r>
              <a:rPr lang="de-DE" sz="600" dirty="0" err="1"/>
              <a:t>Reso</a:t>
            </a:r>
            <a:r>
              <a:rPr lang="de-DE" sz="600" dirty="0"/>
              <a:t>         </a:t>
            </a:r>
            <a:r>
              <a:rPr lang="de-DE" sz="600" dirty="0" err="1"/>
              <a:t>Apd</a:t>
            </a:r>
            <a:r>
              <a:rPr lang="de-DE" sz="600" dirty="0"/>
              <a:t>          FOV          LWN          HWN          </a:t>
            </a:r>
            <a:r>
              <a:rPr lang="de-DE" sz="600" dirty="0" err="1"/>
              <a:t>Flt</a:t>
            </a:r>
            <a:r>
              <a:rPr lang="de-DE" sz="600" dirty="0"/>
              <a:t>          </a:t>
            </a:r>
            <a:r>
              <a:rPr lang="de-DE" sz="600" dirty="0" err="1"/>
              <a:t>MaxY</a:t>
            </a:r>
            <a:r>
              <a:rPr lang="de-DE" sz="600" dirty="0"/>
              <a:t>         </a:t>
            </a:r>
            <a:r>
              <a:rPr lang="de-DE" sz="600" dirty="0" err="1"/>
              <a:t>MinY</a:t>
            </a:r>
            <a:r>
              <a:rPr lang="de-DE" sz="600" dirty="0"/>
              <a:t>         FLSCN        EXSCN        GFW          GBW         s1ifml1a.0      MLO          SNGC         0.0135       211530       20160101     21:15:30     0.0          19.54        155.57       3396.0       337.21       45.86        6348.2510    204.69       0.0035       BX           1.9139       3899.999     4349.998     1            7.773e+00    -2.333e-02   2            2            1            1           s2ifml1a.0      MLO          SNGC         0.0135       211935       20160101     21:19:35     0.0          19.54        155.57       3396.0       338.42       45.50        6347.6927    204.69       0.0035       BX           1.9139       2849.999     3599.996     2            3.924e+00    -1.619e-02   2            2            1            1           s3ifml1a.0      MLO          SNGC         0.0135       212343       20160101     21:23:43     0.0          19.54        155.57       3396.0       339.66       45.15        6347.1448    204.68       0.0035       BX           1.1962       2350.000     3199.997     3            1.734e+00    -1.317e-02   2            2            1            1           s4ifml1a.0      MLO          SNGC         0.0135       212757       20160101     21:27:57     0.0          19.54        155.57       3396.0       340.96       44.81        6346.6041    204.69       0.0035       BX           1.9139       1849.999     2699.996     4            4.497e+00    -1.265e-02   2            2            1            1           s5ifml1a.0      MLO          SNGC         0.0135       213205       20160101     21:32:05     0.0          19.54        155.57       3396.0       342.24       44.50        6346.0987    204.69       0.0035       BX           3.5885       1749.999     2099.998     5            1.251e+01    -2.121e-02   2            2            1            1           s6hfml1a.0      MLO          SNGC         -0.0149      210501       20160101     21:05:01     0.0          19.54        155.57       3396.0       334.19       46.88        6349.7453    0.00         0.0035       BX           4.0670       699.999      1349.996     6            2.527e+00    1.575e-03    2            4            1            1           s9ifml1r.0      MLO          SNGC         0.0135       213625       20160101     21:36:25     0.0          19.54        155.57       3396.0       343.60       44.20        6345.5956    204.69       0.0035       BX           1.1962       4199.999     5299.997     9            9.220e-01    -8.305e-03   2            2            1            1           saifml1r.0      MLO          SNGC         0.0135       214029       20160101     21:40:29     0.0          19.54        155.57       3396.0       344.89       43.94        6345.1507    204.69       0.0035       BX           1.1962       3800.000     4799.998     A            9.868e-01    -1.094e-02   2            2            1            1           s1ifml1a.0      MLO          SNGC         0.0135       174437       20160102     17:44:37     0.0          19.54        155.57       3396.0       298.46       80.74        6371.8685    204.69       0.0035       BX           1.9139       3899.999     4349.998     1            6.346e+00    -3.613e-02   2            2            1            1          </a:t>
            </a:r>
            <a:endParaRPr lang="en-US" sz="6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585070"/>
              </p:ext>
            </p:extLst>
          </p:nvPr>
        </p:nvGraphicFramePr>
        <p:xfrm>
          <a:off x="919113" y="2015211"/>
          <a:ext cx="7305774" cy="111252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531107"/>
                <a:gridCol w="477466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Program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American Typewriter" charset="0"/>
                          <a:ea typeface="American Typewriter" charset="0"/>
                          <a:cs typeface="American Typewriter" charset="0"/>
                        </a:rPr>
                        <a:t>mkSpecDB.py</a:t>
                      </a:r>
                      <a:endParaRPr lang="en-US" dirty="0">
                        <a:latin typeface="American Typewriter" charset="0"/>
                        <a:ea typeface="American Typewriter" charset="0"/>
                        <a:cs typeface="American Typewriter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 smtClean="0"/>
                        <a:t>Main program to create initial spectral database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American Typewriter" charset="0"/>
                          <a:ea typeface="American Typewriter" charset="0"/>
                          <a:cs typeface="American Typewriter" charset="0"/>
                        </a:rPr>
                        <a:t>specDBInputFile.py</a:t>
                      </a:r>
                      <a:endParaRPr lang="en-US" dirty="0">
                        <a:latin typeface="American Typewriter" charset="0"/>
                        <a:ea typeface="American Typewriter" charset="0"/>
                        <a:cs typeface="American Typewriter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 smtClean="0"/>
                        <a:t>Input file for </a:t>
                      </a:r>
                      <a:r>
                        <a:rPr lang="en-US" sz="1800" u="none" strike="noStrike" kern="1200" baseline="0" dirty="0" err="1" smtClean="0">
                          <a:latin typeface="American Typewriter" charset="0"/>
                          <a:ea typeface="American Typewriter" charset="0"/>
                          <a:cs typeface="American Typewriter" charset="0"/>
                        </a:rPr>
                        <a:t>mkSpecDB.py</a:t>
                      </a:r>
                      <a:r>
                        <a:rPr lang="en-US" sz="1800" u="none" strike="noStrike" kern="1200" baseline="0" dirty="0" smtClean="0"/>
                        <a:t> program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6361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224785"/>
            <a:ext cx="9144000" cy="76686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sz="2800" b="1" i="1" dirty="0" smtClean="0"/>
              <a:t>3) </a:t>
            </a:r>
            <a:r>
              <a:rPr lang="en-US" sz="2800" b="1" i="1" dirty="0"/>
              <a:t>Prepare house </a:t>
            </a:r>
            <a:r>
              <a:rPr lang="en-US" sz="2800" b="1" i="1" dirty="0" smtClean="0"/>
              <a:t>data</a:t>
            </a:r>
            <a:endParaRPr lang="en-US" sz="2800" b="1" i="1" dirty="0"/>
          </a:p>
          <a:p>
            <a:endParaRPr lang="en-US" sz="2800" b="1" i="1" dirty="0"/>
          </a:p>
        </p:txBody>
      </p:sp>
      <p:sp>
        <p:nvSpPr>
          <p:cNvPr id="3" name="Rectangle 2"/>
          <p:cNvSpPr/>
          <p:nvPr/>
        </p:nvSpPr>
        <p:spPr>
          <a:xfrm>
            <a:off x="122548" y="914269"/>
            <a:ext cx="867266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House data is data that is recorded by the FTS autonomous system, such as outside </a:t>
            </a:r>
            <a:r>
              <a:rPr lang="en-US" dirty="0" smtClean="0"/>
              <a:t>temperature, pressure</a:t>
            </a:r>
            <a:r>
              <a:rPr lang="en-US" dirty="0"/>
              <a:t>, wind direction</a:t>
            </a:r>
            <a:r>
              <a:rPr lang="en-US" dirty="0" smtClean="0"/>
              <a:t>, etc. </a:t>
            </a:r>
            <a:r>
              <a:rPr lang="en-US" dirty="0"/>
              <a:t>A python program (</a:t>
            </a:r>
            <a:r>
              <a:rPr lang="en-US" dirty="0" err="1">
                <a:latin typeface="American Typewriter" charset="0"/>
                <a:ea typeface="American Typewriter" charset="0"/>
                <a:cs typeface="American Typewriter" charset="0"/>
              </a:rPr>
              <a:t>station_house_reader.py</a:t>
            </a:r>
            <a:r>
              <a:rPr lang="en-US" dirty="0"/>
              <a:t>) is created to read the </a:t>
            </a:r>
            <a:r>
              <a:rPr lang="en-US" dirty="0" smtClean="0"/>
              <a:t>various formats </a:t>
            </a:r>
            <a:r>
              <a:rPr lang="en-US" dirty="0"/>
              <a:t>and create a standardized file</a:t>
            </a:r>
            <a:r>
              <a:rPr lang="en-US" dirty="0" smtClean="0"/>
              <a:t>.</a:t>
            </a:r>
            <a:endParaRPr lang="en-US" dirty="0"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22548" y="3780514"/>
            <a:ext cx="9144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There are logical flags which control the creating of a file which list the folders processed</a:t>
            </a:r>
          </a:p>
          <a:p>
            <a:r>
              <a:rPr lang="en-US" dirty="0"/>
              <a:t>and whether </a:t>
            </a:r>
            <a:r>
              <a:rPr lang="en-US" dirty="0" err="1"/>
              <a:t>bnr</a:t>
            </a:r>
            <a:r>
              <a:rPr lang="en-US" dirty="0"/>
              <a:t> files are created</a:t>
            </a:r>
            <a:r>
              <a:rPr lang="en-US" dirty="0" smtClean="0"/>
              <a:t>. </a:t>
            </a:r>
            <a:r>
              <a:rPr lang="en-US" dirty="0"/>
              <a:t>The output files have the names </a:t>
            </a:r>
            <a:r>
              <a:rPr lang="en-US" dirty="0" err="1"/>
              <a:t>spDB_loc_YYYY.dat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Example: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5384271"/>
            <a:ext cx="879520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600" dirty="0"/>
              <a:t>Filename        Site         </a:t>
            </a:r>
            <a:r>
              <a:rPr lang="de-DE" sz="600" dirty="0" err="1"/>
              <a:t>SBlock</a:t>
            </a:r>
            <a:r>
              <a:rPr lang="de-DE" sz="600" dirty="0"/>
              <a:t>       </a:t>
            </a:r>
            <a:r>
              <a:rPr lang="de-DE" sz="600" dirty="0" err="1"/>
              <a:t>TOffs</a:t>
            </a:r>
            <a:r>
              <a:rPr lang="de-DE" sz="600" dirty="0"/>
              <a:t>        </a:t>
            </a:r>
            <a:r>
              <a:rPr lang="de-DE" sz="600" dirty="0" err="1"/>
              <a:t>TStamp</a:t>
            </a:r>
            <a:r>
              <a:rPr lang="de-DE" sz="600" dirty="0"/>
              <a:t>       Date         Time         SNR          </a:t>
            </a:r>
            <a:r>
              <a:rPr lang="de-DE" sz="600" dirty="0" err="1"/>
              <a:t>N_Lat</a:t>
            </a:r>
            <a:r>
              <a:rPr lang="de-DE" sz="600" dirty="0"/>
              <a:t>        </a:t>
            </a:r>
            <a:r>
              <a:rPr lang="de-DE" sz="600" dirty="0" err="1"/>
              <a:t>W_Lon</a:t>
            </a:r>
            <a:r>
              <a:rPr lang="de-DE" sz="600" dirty="0"/>
              <a:t>        Alt          </a:t>
            </a:r>
            <a:r>
              <a:rPr lang="de-DE" sz="600" dirty="0" err="1"/>
              <a:t>SAzm</a:t>
            </a:r>
            <a:r>
              <a:rPr lang="de-DE" sz="600" dirty="0"/>
              <a:t>         </a:t>
            </a:r>
            <a:r>
              <a:rPr lang="de-DE" sz="600" dirty="0" err="1"/>
              <a:t>SZen</a:t>
            </a:r>
            <a:r>
              <a:rPr lang="de-DE" sz="600" dirty="0"/>
              <a:t>         ROE          Dur          </a:t>
            </a:r>
            <a:r>
              <a:rPr lang="de-DE" sz="600" dirty="0" err="1"/>
              <a:t>Reso</a:t>
            </a:r>
            <a:r>
              <a:rPr lang="de-DE" sz="600" dirty="0"/>
              <a:t>         </a:t>
            </a:r>
            <a:r>
              <a:rPr lang="de-DE" sz="600" dirty="0" err="1"/>
              <a:t>Apd</a:t>
            </a:r>
            <a:r>
              <a:rPr lang="de-DE" sz="600" dirty="0"/>
              <a:t>          FOV          LWN          HWN          </a:t>
            </a:r>
            <a:r>
              <a:rPr lang="de-DE" sz="600" dirty="0" err="1"/>
              <a:t>Flt</a:t>
            </a:r>
            <a:r>
              <a:rPr lang="de-DE" sz="600" dirty="0"/>
              <a:t>          </a:t>
            </a:r>
            <a:r>
              <a:rPr lang="de-DE" sz="600" dirty="0" err="1"/>
              <a:t>MaxY</a:t>
            </a:r>
            <a:r>
              <a:rPr lang="de-DE" sz="600" dirty="0"/>
              <a:t>         </a:t>
            </a:r>
            <a:r>
              <a:rPr lang="de-DE" sz="600" dirty="0" err="1"/>
              <a:t>MinY</a:t>
            </a:r>
            <a:r>
              <a:rPr lang="de-DE" sz="600" dirty="0"/>
              <a:t>         FLSCN        EXSCN        GFW          GBW         s1ifml1a.0      MLO          SNGC         0.0135       211530       20160101     21:15:30     0.0          19.54        155.57       3396.0       337.21       45.86        6348.2510    204.69       0.0035       BX           1.9139       3899.999     4349.998     1            7.773e+00    -2.333e-02   2            2            1            1           s2ifml1a.0      MLO          SNGC         0.0135       211935       20160101     21:19:35     0.0          19.54        155.57       3396.0       338.42       45.50        6347.6927    204.69       0.0035       BX           1.9139       2849.999     3599.996     2            3.924e+00    -1.619e-02   2            2            1            1           s3ifml1a.0      MLO          SNGC         0.0135       212343       20160101     21:23:43     0.0          19.54        155.57       3396.0       339.66       45.15        6347.1448    204.68       0.0035       BX           1.1962       2350.000     3199.997     3            1.734e+00    -1.317e-02   2            2            1            1           s4ifml1a.0      MLO          SNGC         0.0135       212757       20160101     21:27:57     0.0          19.54        155.57       3396.0       340.96       44.81        6346.6041    204.69       0.0035       BX           1.9139       1849.999     2699.996     4            4.497e+00    -1.265e-02   2            2            1            1           s5ifml1a.0      MLO          SNGC         0.0135       213205       20160101     21:32:05     0.0          19.54        155.57       3396.0       342.24       44.50        6346.0987    204.69       0.0035       BX           3.5885       1749.999     2099.998     5            1.251e+01    -2.121e-02   2            2            1            1           s6hfml1a.0      MLO          SNGC         -0.0149      210501       20160101     21:05:01     0.0          19.54        155.57       3396.0       334.19       46.88        6349.7453    0.00         0.0035       BX           4.0670       699.999      1349.996     6            2.527e+00    1.575e-03    2            4            1            1           s9ifml1r.0      MLO          SNGC         0.0135       213625       20160101     21:36:25     0.0          19.54        155.57       3396.0       343.60       44.20        6345.5956    204.69       0.0035       BX           1.1962       4199.999     5299.997     9            9.220e-01    -8.305e-03   2            2            1            1           saifml1r.0      MLO          SNGC         0.0135       214029       20160101     21:40:29     0.0          19.54        155.57       3396.0       344.89       43.94        6345.1507    204.69       0.0035       BX           1.1962       3800.000     4799.998     A            9.868e-01    -1.094e-02   2            2            1            1           s1ifml1a.0      MLO          SNGC         0.0135       174437       20160102     17:44:37     0.0          19.54        155.57       3396.0       298.46       80.74        6371.8685    204.69       0.0035       BX           1.9139       3899.999     4349.998     1            6.346e+00    -3.613e-02   2            2            1            1          </a:t>
            </a:r>
            <a:endParaRPr lang="en-US" sz="6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468812"/>
              </p:ext>
            </p:extLst>
          </p:nvPr>
        </p:nvGraphicFramePr>
        <p:xfrm>
          <a:off x="428919" y="2284279"/>
          <a:ext cx="8286162" cy="137668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960016"/>
                <a:gridCol w="5326146"/>
              </a:tblGrid>
              <a:tr h="208459">
                <a:tc>
                  <a:txBody>
                    <a:bodyPr/>
                    <a:lstStyle/>
                    <a:p>
                      <a:r>
                        <a:rPr lang="en-US" dirty="0" smtClean="0"/>
                        <a:t>Program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 err="1" smtClean="0">
                          <a:latin typeface="American Typewriter" charset="0"/>
                          <a:ea typeface="American Typewriter" charset="0"/>
                          <a:cs typeface="American Typewriter" charset="0"/>
                        </a:rPr>
                        <a:t>station_house_reader.py</a:t>
                      </a:r>
                      <a:endParaRPr lang="en-US" dirty="0">
                        <a:latin typeface="American Typewriter" charset="0"/>
                        <a:ea typeface="American Typewriter" charset="0"/>
                        <a:cs typeface="American Typewriter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 smtClean="0"/>
                        <a:t>Main program to read house data files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 err="1" smtClean="0">
                          <a:latin typeface="American Typewriter" charset="0"/>
                          <a:ea typeface="American Typewriter" charset="0"/>
                          <a:cs typeface="American Typewriter" charset="0"/>
                        </a:rPr>
                        <a:t>HouseReaderC.py</a:t>
                      </a:r>
                      <a:endParaRPr lang="en-US" dirty="0">
                        <a:latin typeface="American Typewriter" charset="0"/>
                        <a:ea typeface="American Typewriter" charset="0"/>
                        <a:cs typeface="American Typewriter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 smtClean="0"/>
                        <a:t>Supporting program with formats of previous house data files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597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224785"/>
            <a:ext cx="9144000" cy="76686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sz="2800" b="1" i="1" dirty="0" smtClean="0"/>
              <a:t>3) </a:t>
            </a:r>
            <a:r>
              <a:rPr lang="en-US" sz="2800" b="1" i="1" dirty="0"/>
              <a:t>Prepare </a:t>
            </a:r>
            <a:r>
              <a:rPr lang="en-US" sz="2800" b="1" i="1" dirty="0" smtClean="0"/>
              <a:t>external </a:t>
            </a:r>
            <a:r>
              <a:rPr lang="en-US" sz="2800" b="1" i="1" dirty="0"/>
              <a:t>station data (weather data)</a:t>
            </a:r>
          </a:p>
          <a:p>
            <a:endParaRPr lang="en-US" sz="2800" b="1" i="1" dirty="0"/>
          </a:p>
          <a:p>
            <a:endParaRPr lang="en-US" sz="2800" b="1" i="1" dirty="0"/>
          </a:p>
        </p:txBody>
      </p:sp>
      <p:sp>
        <p:nvSpPr>
          <p:cNvPr id="3" name="Rectangle 2"/>
          <p:cNvSpPr/>
          <p:nvPr/>
        </p:nvSpPr>
        <p:spPr>
          <a:xfrm>
            <a:off x="160255" y="1244207"/>
            <a:ext cx="885177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There are currently two external station data sources used (EOL for FL0, and CMDL for</a:t>
            </a:r>
          </a:p>
          <a:p>
            <a:r>
              <a:rPr lang="en-US" dirty="0"/>
              <a:t>MLO) only the EOL data needs to be </a:t>
            </a:r>
            <a:r>
              <a:rPr lang="en-US" dirty="0" smtClean="0"/>
              <a:t>pre-processed. </a:t>
            </a:r>
            <a:r>
              <a:rPr lang="en-US" dirty="0"/>
              <a:t>The original format of this data is in</a:t>
            </a:r>
          </a:p>
          <a:p>
            <a:r>
              <a:rPr lang="en-US" dirty="0" err="1"/>
              <a:t>netcdf</a:t>
            </a:r>
            <a:r>
              <a:rPr lang="en-US" dirty="0"/>
              <a:t> files. The program </a:t>
            </a:r>
            <a:r>
              <a:rPr lang="en-US" dirty="0">
                <a:latin typeface="American Typewriter" charset="0"/>
                <a:ea typeface="American Typewriter" charset="0"/>
                <a:cs typeface="American Typewriter" charset="0"/>
              </a:rPr>
              <a:t>read_FL0_EOL_data.py</a:t>
            </a:r>
            <a:r>
              <a:rPr lang="en-US" dirty="0"/>
              <a:t> reads the daily </a:t>
            </a:r>
            <a:r>
              <a:rPr lang="en-US" dirty="0" err="1"/>
              <a:t>netcdf</a:t>
            </a:r>
            <a:r>
              <a:rPr lang="en-US" dirty="0"/>
              <a:t> files and creates </a:t>
            </a:r>
            <a:r>
              <a:rPr lang="en-US" dirty="0" smtClean="0"/>
              <a:t>a yearly </a:t>
            </a:r>
            <a:r>
              <a:rPr lang="en-US" dirty="0"/>
              <a:t>text file</a:t>
            </a:r>
            <a:endParaRPr lang="en-US" dirty="0"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8801920"/>
              </p:ext>
            </p:extLst>
          </p:nvPr>
        </p:nvGraphicFramePr>
        <p:xfrm>
          <a:off x="466626" y="2614217"/>
          <a:ext cx="8286162" cy="11074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960016"/>
                <a:gridCol w="5326146"/>
              </a:tblGrid>
              <a:tr h="208459">
                <a:tc>
                  <a:txBody>
                    <a:bodyPr/>
                    <a:lstStyle/>
                    <a:p>
                      <a:r>
                        <a:rPr lang="en-US" dirty="0" smtClean="0"/>
                        <a:t>Program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 err="1" smtClean="0">
                          <a:latin typeface="American Typewriter" charset="0"/>
                          <a:ea typeface="American Typewriter" charset="0"/>
                          <a:cs typeface="American Typewriter" charset="0"/>
                        </a:rPr>
                        <a:t>pullAncillaryData.py</a:t>
                      </a:r>
                      <a:endParaRPr lang="en-US" dirty="0">
                        <a:latin typeface="American Typewriter" charset="0"/>
                        <a:ea typeface="American Typewriter" charset="0"/>
                        <a:cs typeface="American Typewriter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 smtClean="0"/>
                        <a:t>Program to automatically pull EOL and CMDL data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 smtClean="0">
                          <a:latin typeface="American Typewriter" charset="0"/>
                          <a:ea typeface="American Typewriter" charset="0"/>
                          <a:cs typeface="American Typewriter" charset="0"/>
                        </a:rPr>
                        <a:t>read_FL0_EOL_data.py</a:t>
                      </a:r>
                      <a:endParaRPr lang="en-US" dirty="0">
                        <a:latin typeface="American Typewriter" charset="0"/>
                        <a:ea typeface="American Typewriter" charset="0"/>
                        <a:cs typeface="American Typewriter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 smtClean="0"/>
                        <a:t>Main program to read EOL and CMDL data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88568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196</TotalTime>
  <Words>1368</Words>
  <Application>Microsoft Macintosh PowerPoint</Application>
  <PresentationFormat>On-screen Show (4:3)</PresentationFormat>
  <Paragraphs>120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American Typewriter</vt:lpstr>
      <vt:lpstr>Arial</vt:lpstr>
      <vt:lpstr>Calibri</vt:lpstr>
      <vt:lpstr>Calibri Light</vt:lpstr>
      <vt:lpstr>Menlo-Regular</vt:lpstr>
      <vt:lpstr>ＭＳ Ｐゴシック</vt:lpstr>
      <vt:lpstr>Verdana</vt:lpstr>
      <vt:lpstr>Office Theme</vt:lpstr>
      <vt:lpstr>1_Office Theme</vt:lpstr>
      <vt:lpstr>SFit4 Pre-Processing 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SFit4 Pre-Processing </dc:title>
  <dc:creator>Ivan Ortega</dc:creator>
  <cp:lastModifiedBy>Ivan Ortega</cp:lastModifiedBy>
  <cp:revision>30</cp:revision>
  <dcterms:created xsi:type="dcterms:W3CDTF">2016-07-21T18:40:51Z</dcterms:created>
  <dcterms:modified xsi:type="dcterms:W3CDTF">2016-07-26T17:43:24Z</dcterms:modified>
</cp:coreProperties>
</file>

<file path=docProps/thumbnail.jpeg>
</file>